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s/slide64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65.xml" ContentType="application/vnd.openxmlformats-officedocument.presentationml.slide+xml"/>
  <Override PartName="/ppt/slides/slide9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2" r:id="rId2"/>
    <p:sldId id="340" r:id="rId3"/>
    <p:sldId id="257" r:id="rId4"/>
    <p:sldId id="267" r:id="rId5"/>
    <p:sldId id="256" r:id="rId6"/>
    <p:sldId id="265" r:id="rId7"/>
    <p:sldId id="268" r:id="rId8"/>
    <p:sldId id="260" r:id="rId9"/>
    <p:sldId id="269" r:id="rId10"/>
    <p:sldId id="271" r:id="rId11"/>
    <p:sldId id="274" r:id="rId12"/>
    <p:sldId id="273" r:id="rId13"/>
    <p:sldId id="277" r:id="rId14"/>
    <p:sldId id="287" r:id="rId15"/>
    <p:sldId id="288" r:id="rId16"/>
    <p:sldId id="284" r:id="rId17"/>
    <p:sldId id="282" r:id="rId18"/>
    <p:sldId id="275" r:id="rId19"/>
    <p:sldId id="270" r:id="rId20"/>
    <p:sldId id="285" r:id="rId21"/>
    <p:sldId id="290" r:id="rId22"/>
    <p:sldId id="292" r:id="rId23"/>
    <p:sldId id="296" r:id="rId24"/>
    <p:sldId id="293" r:id="rId25"/>
    <p:sldId id="295" r:id="rId26"/>
    <p:sldId id="297" r:id="rId27"/>
    <p:sldId id="298" r:id="rId28"/>
    <p:sldId id="291" r:id="rId29"/>
    <p:sldId id="299" r:id="rId30"/>
    <p:sldId id="300" r:id="rId31"/>
    <p:sldId id="301" r:id="rId32"/>
    <p:sldId id="302" r:id="rId33"/>
    <p:sldId id="303" r:id="rId34"/>
    <p:sldId id="279" r:id="rId35"/>
    <p:sldId id="338" r:id="rId36"/>
    <p:sldId id="280" r:id="rId37"/>
    <p:sldId id="306" r:id="rId38"/>
    <p:sldId id="308" r:id="rId39"/>
    <p:sldId id="307" r:id="rId40"/>
    <p:sldId id="309" r:id="rId41"/>
    <p:sldId id="327" r:id="rId42"/>
    <p:sldId id="328" r:id="rId43"/>
    <p:sldId id="330" r:id="rId44"/>
    <p:sldId id="329" r:id="rId45"/>
    <p:sldId id="339" r:id="rId46"/>
    <p:sldId id="333" r:id="rId47"/>
    <p:sldId id="332" r:id="rId48"/>
    <p:sldId id="335" r:id="rId49"/>
    <p:sldId id="334" r:id="rId50"/>
    <p:sldId id="336" r:id="rId51"/>
    <p:sldId id="289" r:id="rId52"/>
    <p:sldId id="304" r:id="rId53"/>
    <p:sldId id="313" r:id="rId54"/>
    <p:sldId id="311" r:id="rId55"/>
    <p:sldId id="318" r:id="rId56"/>
    <p:sldId id="316" r:id="rId57"/>
    <p:sldId id="320" r:id="rId58"/>
    <p:sldId id="321" r:id="rId59"/>
    <p:sldId id="322" r:id="rId60"/>
    <p:sldId id="323" r:id="rId61"/>
    <p:sldId id="314" r:id="rId62"/>
    <p:sldId id="324" r:id="rId63"/>
    <p:sldId id="325" r:id="rId64"/>
    <p:sldId id="266" r:id="rId65"/>
    <p:sldId id="264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96" d="100"/>
          <a:sy n="96" d="100"/>
        </p:scale>
        <p:origin x="-134" y="-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ustomXml" Target="../customXml/item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customXml" Target="../customXml/item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801E1B-1D6C-4FA4-82F3-80C9B62A87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C1D76C1-6004-46C2-9565-367F466F3B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D4B2CA4-54BE-4FC0-8307-5103926A7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8645D-2509-498A-9EC8-E99C06ABDD1C}" type="datetimeFigureOut">
              <a:rPr lang="en-GB" smtClean="0"/>
              <a:t>12/10/2021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01F616C-524E-4522-BFA9-EA256065D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8992BB2-8F99-4A57-B2DF-D2D968D46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C93CF-7E0F-4A32-9F47-A76F026FCC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2753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63BB9E-4D24-4349-B6D7-C333CE065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6493E52-D647-4901-BD92-B1AA3996C7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85B172C-9048-47AB-BB90-36E11B94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8645D-2509-498A-9EC8-E99C06ABDD1C}" type="datetimeFigureOut">
              <a:rPr lang="en-GB" smtClean="0"/>
              <a:t>12/10/2021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0A5DEB3-A867-499B-B70C-FB73C87D5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1E4D894-45D2-4629-9588-B75A27644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C93CF-7E0F-4A32-9F47-A76F026FCC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99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7FB75320-E4B2-4D17-96BF-4CA01EA209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3FE0A89-7E4E-4F6A-A310-C71CE4CD60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D68B466-C737-4295-BE7E-F5C58F565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8645D-2509-498A-9EC8-E99C06ABDD1C}" type="datetimeFigureOut">
              <a:rPr lang="en-GB" smtClean="0"/>
              <a:t>12/10/2021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FF794EA-A73F-48FD-B078-8A0C02FAF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A1FC8B5-E44B-40C3-A814-B421FD113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C93CF-7E0F-4A32-9F47-A76F026FCC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6384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DF0AD2-2AC0-4B7B-927A-23820F668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A6F4C7A-DB2F-495B-994F-7588FB776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AF9D3F6-EA30-485F-BB27-41AEF9119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8645D-2509-498A-9EC8-E99C06ABDD1C}" type="datetimeFigureOut">
              <a:rPr lang="en-GB" smtClean="0"/>
              <a:t>12/10/2021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E370484-7A69-4085-914C-AFB4EAB9E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DC4923F-7165-4C1D-8F18-11D54C61F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C93CF-7E0F-4A32-9F47-A76F026FCC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0605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A8C204-81A4-49F2-958B-EA5D32B2D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DA95700-DCBD-44C9-B734-CCED85229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9AF9846-78DF-4F18-B425-A29A4276C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8645D-2509-498A-9EC8-E99C06ABDD1C}" type="datetimeFigureOut">
              <a:rPr lang="en-GB" smtClean="0"/>
              <a:t>12/10/2021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922B68B-16B6-4FE7-8549-FBD3871E6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EA01BFE-1FBF-419D-B698-FFB6BFE93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C93CF-7E0F-4A32-9F47-A76F026FCC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4282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096839-D2FF-4E1B-B3FC-CE808D564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6D75225-E7F5-4FFA-8F9E-639D3012A1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26678D4-8414-45A3-9044-B3F80D08E7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065B283-2DA7-4A7F-9C3D-E8A7EEF5A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8645D-2509-498A-9EC8-E99C06ABDD1C}" type="datetimeFigureOut">
              <a:rPr lang="en-GB" smtClean="0"/>
              <a:t>12/10/2021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A3B1686-3ED1-4168-8733-07E68F59A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11231C7-EB4B-4FBD-A428-788F89139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C93CF-7E0F-4A32-9F47-A76F026FCC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859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CF930B-ACFD-4137-A81E-56497F0A6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1958DFC-7089-4794-B150-C2688C8F0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6D3210F-CAF4-4D12-98DB-B368A478C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F1BDB75-9194-4EFB-B921-17DBDDAF44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B3929BC-024F-412E-8696-3D46D440EE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73CF1026-4F52-4483-8B5B-68BECA047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8645D-2509-498A-9EC8-E99C06ABDD1C}" type="datetimeFigureOut">
              <a:rPr lang="en-GB" smtClean="0"/>
              <a:t>12/10/2021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E710B652-9ADD-41B0-B799-2C59F6E51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07FED85-78C2-4C00-915A-2A115A796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C93CF-7E0F-4A32-9F47-A76F026FCC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897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377166-8901-4511-8800-957491F0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8D78549-1EB1-4FD3-A1BA-9FD247CAD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8645D-2509-498A-9EC8-E99C06ABDD1C}" type="datetimeFigureOut">
              <a:rPr lang="en-GB" smtClean="0"/>
              <a:t>12/10/2021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3053BE4-6193-4A1E-A64E-1FF589848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DF73B07-BF0D-4AC5-8C0C-203BBADC7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C93CF-7E0F-4A32-9F47-A76F026FCC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509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670CCA0-B232-435D-BB14-97C8FF758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8645D-2509-498A-9EC8-E99C06ABDD1C}" type="datetimeFigureOut">
              <a:rPr lang="en-GB" smtClean="0"/>
              <a:t>12/10/2021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CA8435E-C80E-4A79-8CB5-DF8C78CB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920A001-C226-4F2A-BB0A-7E5F741B8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C93CF-7E0F-4A32-9F47-A76F026FCC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7603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BC2B3D-88E1-4B77-90AD-8810412F9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B29101B-53B0-43C9-AC8D-D536B5035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D9C59AE-506F-40E8-974F-70EE70B19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1AB1AE6-DDFC-44C4-ABB4-D4A0FE699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8645D-2509-498A-9EC8-E99C06ABDD1C}" type="datetimeFigureOut">
              <a:rPr lang="en-GB" smtClean="0"/>
              <a:t>12/10/2021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A9245A3-E99D-4069-B37F-AB425D018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F530B04-3102-4933-A1AA-D14215993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C93CF-7E0F-4A32-9F47-A76F026FCC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0363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ADB05C-7C53-45F0-8234-E65781724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66A68B2-CAA3-4477-88E6-B040977B6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6FF5EFB-4229-4F5B-82F1-7B45CA88FA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293A6BF-61D3-4D7E-AA0D-9FB097F7C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8645D-2509-498A-9EC8-E99C06ABDD1C}" type="datetimeFigureOut">
              <a:rPr lang="en-GB" smtClean="0"/>
              <a:t>12/10/2021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B743311-C49A-4C22-8F2E-380443608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6E7FF0E-E102-48FC-8EA7-816F8E708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C93CF-7E0F-4A32-9F47-A76F026FCC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7946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926F227-2641-437D-A747-D75E9B1CF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DF3FFA1-6CDD-4C77-ACC0-252193E4D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2912F51-814C-40F3-9059-4710204CA3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8645D-2509-498A-9EC8-E99C06ABDD1C}" type="datetimeFigureOut">
              <a:rPr lang="en-GB" smtClean="0"/>
              <a:t>12/10/2021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F5B932D-632B-4388-8249-5B49448344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6605979-0626-4E0E-8E2D-A3D15B9C5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7C93CF-7E0F-4A32-9F47-A76F026FCC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0367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s231n.github.io/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s231n.github.io/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s231n.github.io/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s231n.github.io/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cs231n.github.io/linear-classify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s231n.github.io/linear-classify/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6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6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6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2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2.emf"/><Relationship Id="rId5" Type="http://schemas.openxmlformats.org/officeDocument/2006/relationships/package" Target="../embeddings/Microsoft_Word_Document1.docx"/><Relationship Id="rId4" Type="http://schemas.openxmlformats.org/officeDocument/2006/relationships/oleObject" Target="../embeddings/oleObject1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2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package" Target="../embeddings/Microsoft_Word_Document2.docx"/><Relationship Id="rId5" Type="http://schemas.openxmlformats.org/officeDocument/2006/relationships/oleObject" Target="../embeddings/oleObject2.bin"/><Relationship Id="rId4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atzenworld.co.uk/2019/06/30/mews-funny-cat-picture-collection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48.png"/><Relationship Id="rId7" Type="http://schemas.openxmlformats.org/officeDocument/2006/relationships/package" Target="../embeddings/Microsoft_Word_Document3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7.jpeg"/><Relationship Id="rId4" Type="http://schemas.openxmlformats.org/officeDocument/2006/relationships/image" Target="../media/image26.jpeg"/><Relationship Id="rId9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ro.pinterest.com/pin/192669690286459858/?nic_v2=1a57hjLPe" TargetMode="External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9.emf"/><Relationship Id="rId4" Type="http://schemas.openxmlformats.org/officeDocument/2006/relationships/package" Target="../embeddings/Microsoft_Word_Document4.docx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2.png"/><Relationship Id="rId5" Type="http://schemas.openxmlformats.org/officeDocument/2006/relationships/image" Target="../media/image29.emf"/><Relationship Id="rId4" Type="http://schemas.openxmlformats.org/officeDocument/2006/relationships/package" Target="../embeddings/Microsoft_Word_Document5.docx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9.png"/><Relationship Id="rId5" Type="http://schemas.openxmlformats.org/officeDocument/2006/relationships/image" Target="../media/image29.emf"/><Relationship Id="rId4" Type="http://schemas.openxmlformats.org/officeDocument/2006/relationships/package" Target="../embeddings/Microsoft_Word_Document6.docx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4.png"/><Relationship Id="rId5" Type="http://schemas.openxmlformats.org/officeDocument/2006/relationships/image" Target="../media/image29.emf"/><Relationship Id="rId4" Type="http://schemas.openxmlformats.org/officeDocument/2006/relationships/package" Target="../embeddings/Microsoft_Word_Document7.docx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nalytics-vidhya/stochastic-gradient-descent-1ab661fabf89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s231n.github.io/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ursera.org/" TargetMode="External"/><Relationship Id="rId2" Type="http://schemas.openxmlformats.org/officeDocument/2006/relationships/hyperlink" Target="https://cs231n.github.io/linear-classify/#intro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49BAA3-32C0-4022-93CE-26BFAB4514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Computer vision and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26CC058-41BB-49BC-8889-22601C5C34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Lecture </a:t>
            </a:r>
            <a:r>
              <a:rPr lang="en-GB" dirty="0" smtClean="0"/>
              <a:t>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940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Linear classification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41336"/>
            <a:ext cx="10515600" cy="4842343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CIFAR 10 example: </a:t>
            </a:r>
          </a:p>
          <a:p>
            <a:pPr lvl="1"/>
            <a:r>
              <a:rPr lang="en-GB" dirty="0" smtClean="0"/>
              <a:t>3 channel images, 32x32 pixels, x</a:t>
            </a:r>
            <a:r>
              <a:rPr lang="en-GB" baseline="-25000" dirty="0" smtClean="0"/>
              <a:t>i </a:t>
            </a:r>
            <a:r>
              <a:rPr lang="en-GB" dirty="0" smtClean="0"/>
              <a:t> size [3072 x 1] </a:t>
            </a:r>
          </a:p>
          <a:p>
            <a:pPr lvl="1"/>
            <a:r>
              <a:rPr lang="en-GB" dirty="0" smtClean="0"/>
              <a:t>N = 10 class scores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4034DCE-BF74-4CAB-B729-09144094A5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907" y="3929765"/>
            <a:ext cx="1739516" cy="17395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589B8447-D000-4F2A-973F-4ADEC2FFB9BE}"/>
                  </a:ext>
                </a:extLst>
              </p:cNvPr>
              <p:cNvSpPr txBox="1"/>
              <p:nvPr/>
            </p:nvSpPr>
            <p:spPr>
              <a:xfrm>
                <a:off x="3596680" y="3280073"/>
                <a:ext cx="499342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GB" sz="32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32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GB" sz="3200" b="0" i="1" smtClean="0">
                                  <a:latin typeface="Cambria Math"/>
                                </a:rPr>
                                <m:t>𝑊</m:t>
                              </m:r>
                              <m:r>
                                <a:rPr lang="en-GB" sz="3200" b="0" i="1" smtClean="0"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GB" sz="32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</m:d>
                          <m:r>
                            <a:rPr lang="en-GB" sz="3200" b="0" i="1" smtClean="0">
                              <a:latin typeface="Cambria Math"/>
                            </a:rPr>
                            <m:t>= </m:t>
                          </m:r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/>
                            </a:rPr>
                            <m:t> </m:t>
                          </m:r>
                        </m:sup>
                      </m:sSup>
                      <m:sSub>
                        <m:sSubPr>
                          <m:ctrlPr>
                            <a:rPr lang="en-GB" sz="3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89B8447-D000-4F2A-973F-4ADEC2FFB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680" y="3280073"/>
                <a:ext cx="4993420" cy="49244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882101" y="4235207"/>
                <a:ext cx="24225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 smtClean="0"/>
                  <a:t>Classifier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GB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1">
                              <a:latin typeface="Cambria Math"/>
                            </a:rPr>
                            <m:t>,</m:t>
                          </m:r>
                          <m:r>
                            <a:rPr lang="en-GB" i="1">
                              <a:latin typeface="Cambria Math"/>
                            </a:rPr>
                            <m:t>𝑊</m:t>
                          </m:r>
                          <m:r>
                            <a:rPr lang="en-GB" i="1">
                              <a:latin typeface="Cambria Math"/>
                            </a:rPr>
                            <m:t>, </m:t>
                          </m:r>
                          <m:r>
                            <a:rPr lang="en-GB" i="1">
                              <a:latin typeface="Cambria Math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101" y="4235207"/>
                <a:ext cx="2422578" cy="646331"/>
              </a:xfrm>
              <a:prstGeom prst="rect">
                <a:avLst/>
              </a:prstGeom>
              <a:blipFill rotWithShape="1">
                <a:blip r:embed="rId4"/>
                <a:stretch>
                  <a:fillRect t="-4717" b="-66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>
          <a:xfrm>
            <a:off x="3665551" y="4558372"/>
            <a:ext cx="6917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474227" y="4558372"/>
            <a:ext cx="6917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104243" y="4373706"/>
            <a:ext cx="1470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 class scores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1040793" y="5913984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 = 32x32x3 = 3072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9501809" y="4983682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 = 10 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8165991" y="225021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x</a:t>
            </a:r>
            <a:r>
              <a:rPr lang="en-GB" sz="1400" baseline="-25000" dirty="0" smtClean="0"/>
              <a:t>i</a:t>
            </a:r>
            <a:r>
              <a:rPr lang="en-GB" dirty="0" smtClean="0"/>
              <a:t> </a:t>
            </a:r>
            <a:r>
              <a:rPr lang="en-GB" dirty="0" smtClean="0">
                <a:latin typeface="verdana"/>
              </a:rPr>
              <a:t>∈ </a:t>
            </a:r>
            <a:r>
              <a:rPr lang="en-GB" dirty="0" smtClean="0"/>
              <a:t>ℝ</a:t>
            </a:r>
            <a:r>
              <a:rPr lang="en-GB" baseline="30000" dirty="0" smtClean="0"/>
              <a:t>D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9264564" y="3403184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f:</a:t>
            </a:r>
            <a:r>
              <a:rPr lang="en-GB" i="1" dirty="0" smtClean="0">
                <a:latin typeface="verdana"/>
              </a:rPr>
              <a:t> </a:t>
            </a:r>
            <a:r>
              <a:rPr lang="en-GB" i="1" dirty="0" smtClean="0"/>
              <a:t>ℝ</a:t>
            </a:r>
            <a:r>
              <a:rPr lang="en-GB" i="1" baseline="30000" dirty="0" smtClean="0"/>
              <a:t>D </a:t>
            </a:r>
            <a:r>
              <a:rPr lang="en-GB" i="1" dirty="0" smtClean="0"/>
              <a:t>→ ℝ</a:t>
            </a:r>
            <a:r>
              <a:rPr lang="en-GB" i="1" baseline="30000" dirty="0" smtClean="0"/>
              <a:t>N</a:t>
            </a:r>
            <a:r>
              <a:rPr lang="en-GB" i="1" dirty="0" smtClean="0"/>
              <a:t> </a:t>
            </a:r>
            <a:endParaRPr lang="en-GB" i="1" dirty="0"/>
          </a:p>
        </p:txBody>
      </p:sp>
      <p:sp>
        <p:nvSpPr>
          <p:cNvPr id="7" name="TextBox 6"/>
          <p:cNvSpPr txBox="1"/>
          <p:nvPr/>
        </p:nvSpPr>
        <p:spPr>
          <a:xfrm>
            <a:off x="6796952" y="3834071"/>
            <a:ext cx="8297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[3072 x 1]</a:t>
            </a:r>
          </a:p>
        </p:txBody>
      </p:sp>
      <p:sp>
        <p:nvSpPr>
          <p:cNvPr id="10" name="Rectangle 9"/>
          <p:cNvSpPr/>
          <p:nvPr/>
        </p:nvSpPr>
        <p:spPr>
          <a:xfrm>
            <a:off x="6949440" y="3341628"/>
            <a:ext cx="413468" cy="4924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34560" y="3011846"/>
            <a:ext cx="414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solidFill>
                  <a:srgbClr val="FF0000"/>
                </a:solidFill>
              </a:rPr>
              <a:t>???</a:t>
            </a:r>
            <a:endParaRPr lang="en-GB" sz="1100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89798" y="3011846"/>
            <a:ext cx="8297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/>
              <a:t>[D x </a:t>
            </a:r>
            <a:r>
              <a:rPr lang="en-GB" sz="1100" dirty="0"/>
              <a:t>1]</a:t>
            </a:r>
          </a:p>
        </p:txBody>
      </p:sp>
    </p:spTree>
    <p:extLst>
      <p:ext uri="{BB962C8B-B14F-4D97-AF65-F5344CB8AC3E}">
        <p14:creationId xmlns:p14="http://schemas.microsoft.com/office/powerpoint/2010/main" val="80745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Linear classification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41336"/>
            <a:ext cx="10515600" cy="4842343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CIFAR 10 example: </a:t>
            </a:r>
          </a:p>
          <a:p>
            <a:pPr lvl="1"/>
            <a:r>
              <a:rPr lang="en-GB" dirty="0" smtClean="0"/>
              <a:t>3 channel images, 32x32 pixels</a:t>
            </a:r>
          </a:p>
          <a:p>
            <a:pPr lvl="1"/>
            <a:r>
              <a:rPr lang="en-GB" dirty="0" smtClean="0"/>
              <a:t>N = 10 class scores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4034DCE-BF74-4CAB-B729-09144094A5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907" y="3929765"/>
            <a:ext cx="1739516" cy="17395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589B8447-D000-4F2A-973F-4ADEC2FFB9BE}"/>
                  </a:ext>
                </a:extLst>
              </p:cNvPr>
              <p:cNvSpPr txBox="1"/>
              <p:nvPr/>
            </p:nvSpPr>
            <p:spPr>
              <a:xfrm>
                <a:off x="3596680" y="3280073"/>
                <a:ext cx="499342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GB" sz="32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32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GB" sz="3200" b="0" i="1" smtClean="0">
                                  <a:latin typeface="Cambria Math"/>
                                </a:rPr>
                                <m:t>𝑊</m:t>
                              </m:r>
                              <m:r>
                                <a:rPr lang="en-GB" sz="3200" b="0" i="1" smtClean="0"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GB" sz="32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</m:d>
                          <m:r>
                            <a:rPr lang="en-GB" sz="3200" b="0" i="1" smtClean="0">
                              <a:latin typeface="Cambria Math"/>
                            </a:rPr>
                            <m:t>= </m:t>
                          </m:r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/>
                            </a:rPr>
                            <m:t> </m:t>
                          </m:r>
                        </m:sup>
                      </m:sSup>
                      <m:sSub>
                        <m:sSubPr>
                          <m:ctrlPr>
                            <a:rPr lang="en-GB" sz="3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89B8447-D000-4F2A-973F-4ADEC2FFB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680" y="3280073"/>
                <a:ext cx="4993420" cy="49244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882101" y="4235207"/>
                <a:ext cx="24225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 smtClean="0"/>
                  <a:t>Classifier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GB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1">
                              <a:latin typeface="Cambria Math"/>
                            </a:rPr>
                            <m:t>,</m:t>
                          </m:r>
                          <m:r>
                            <a:rPr lang="en-GB" i="1">
                              <a:latin typeface="Cambria Math"/>
                            </a:rPr>
                            <m:t>𝑊</m:t>
                          </m:r>
                          <m:r>
                            <a:rPr lang="en-GB" i="1">
                              <a:latin typeface="Cambria Math"/>
                            </a:rPr>
                            <m:t>, </m:t>
                          </m:r>
                          <m:r>
                            <a:rPr lang="en-GB" i="1">
                              <a:latin typeface="Cambria Math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101" y="4235207"/>
                <a:ext cx="2422578" cy="646331"/>
              </a:xfrm>
              <a:prstGeom prst="rect">
                <a:avLst/>
              </a:prstGeom>
              <a:blipFill rotWithShape="1">
                <a:blip r:embed="rId4"/>
                <a:stretch>
                  <a:fillRect t="-4717" b="-66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>
          <a:xfrm>
            <a:off x="3665551" y="4558372"/>
            <a:ext cx="6917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474227" y="4558372"/>
            <a:ext cx="6917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104243" y="4373706"/>
            <a:ext cx="1470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 class scores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1040793" y="5913984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 = 32x32x3 = 3072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9501809" y="4983682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 = 10 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849591" y="2230341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x</a:t>
            </a:r>
            <a:r>
              <a:rPr lang="en-GB" sz="1400" baseline="-25000" dirty="0" smtClean="0"/>
              <a:t>i</a:t>
            </a:r>
            <a:r>
              <a:rPr lang="en-GB" dirty="0" smtClean="0"/>
              <a:t> </a:t>
            </a:r>
            <a:r>
              <a:rPr lang="en-GB" dirty="0" smtClean="0">
                <a:latin typeface="verdana"/>
              </a:rPr>
              <a:t>∈ </a:t>
            </a:r>
            <a:r>
              <a:rPr lang="en-GB" dirty="0" smtClean="0"/>
              <a:t>ℝ</a:t>
            </a:r>
            <a:r>
              <a:rPr lang="en-GB" baseline="30000" dirty="0" smtClean="0"/>
              <a:t>D 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9264564" y="3403184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f:</a:t>
            </a:r>
            <a:r>
              <a:rPr lang="en-GB" i="1" dirty="0" smtClean="0">
                <a:latin typeface="verdana"/>
              </a:rPr>
              <a:t> </a:t>
            </a:r>
            <a:r>
              <a:rPr lang="en-GB" i="1" dirty="0" smtClean="0"/>
              <a:t>ℝ</a:t>
            </a:r>
            <a:r>
              <a:rPr lang="en-GB" i="1" baseline="30000" dirty="0" smtClean="0"/>
              <a:t>D </a:t>
            </a:r>
            <a:r>
              <a:rPr lang="en-GB" i="1" dirty="0" smtClean="0"/>
              <a:t>→ ℝ</a:t>
            </a:r>
            <a:r>
              <a:rPr lang="en-GB" i="1" baseline="30000" dirty="0" smtClean="0"/>
              <a:t>N</a:t>
            </a:r>
            <a:r>
              <a:rPr lang="en-GB" i="1" dirty="0" smtClean="0"/>
              <a:t> </a:t>
            </a:r>
            <a:endParaRPr lang="en-GB" i="1" dirty="0"/>
          </a:p>
        </p:txBody>
      </p:sp>
      <p:sp>
        <p:nvSpPr>
          <p:cNvPr id="7" name="TextBox 6"/>
          <p:cNvSpPr txBox="1"/>
          <p:nvPr/>
        </p:nvSpPr>
        <p:spPr>
          <a:xfrm>
            <a:off x="6330090" y="2956841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rgbClr val="FF0000"/>
                </a:solidFill>
              </a:rPr>
              <a:t>s</a:t>
            </a:r>
            <a:r>
              <a:rPr lang="en-GB" sz="1000" dirty="0" smtClean="0">
                <a:solidFill>
                  <a:srgbClr val="FF0000"/>
                </a:solidFill>
              </a:rPr>
              <a:t>ize: N x D </a:t>
            </a:r>
            <a:endParaRPr lang="en-GB" sz="10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56539" y="3865874"/>
            <a:ext cx="6928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>
                <a:solidFill>
                  <a:srgbClr val="FF0000"/>
                </a:solidFill>
              </a:rPr>
              <a:t>10 x 3072</a:t>
            </a:r>
            <a:endParaRPr lang="en-GB" sz="1000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56459" y="3280073"/>
            <a:ext cx="492981" cy="4924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7171222" y="2852664"/>
            <a:ext cx="0" cy="4947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843252" y="2583137"/>
            <a:ext cx="8297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 smtClean="0"/>
              <a:t>[D x </a:t>
            </a:r>
            <a:r>
              <a:rPr lang="en-GB" sz="1100" dirty="0"/>
              <a:t>1]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75062" y="4142136"/>
            <a:ext cx="8297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 smtClean="0"/>
              <a:t>[3072 x </a:t>
            </a:r>
            <a:r>
              <a:rPr lang="en-GB" sz="1100" dirty="0"/>
              <a:t>1]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7171222" y="3865874"/>
            <a:ext cx="0" cy="2462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90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Linear classification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41336"/>
            <a:ext cx="10515600" cy="4842343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CIFAR 10 example: </a:t>
            </a:r>
          </a:p>
          <a:p>
            <a:pPr lvl="1"/>
            <a:r>
              <a:rPr lang="en-GB" dirty="0" smtClean="0"/>
              <a:t>3 channel images, 32x32 pixels</a:t>
            </a:r>
          </a:p>
          <a:p>
            <a:pPr lvl="1"/>
            <a:r>
              <a:rPr lang="en-GB" dirty="0" smtClean="0"/>
              <a:t>N = 10 class scores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4034DCE-BF74-4CAB-B729-09144094A5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907" y="3929765"/>
            <a:ext cx="1739516" cy="17395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589B8447-D000-4F2A-973F-4ADEC2FFB9BE}"/>
                  </a:ext>
                </a:extLst>
              </p:cNvPr>
              <p:cNvSpPr txBox="1"/>
              <p:nvPr/>
            </p:nvSpPr>
            <p:spPr>
              <a:xfrm>
                <a:off x="3596680" y="3280073"/>
                <a:ext cx="499342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GB" sz="32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32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GB" sz="3200" b="0" i="1" smtClean="0">
                                  <a:latin typeface="Cambria Math"/>
                                </a:rPr>
                                <m:t>𝑊</m:t>
                              </m:r>
                              <m:r>
                                <a:rPr lang="en-GB" sz="3200" b="0" i="1" smtClean="0"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GB" sz="32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</m:d>
                          <m:r>
                            <a:rPr lang="en-GB" sz="3200" b="0" i="1" smtClean="0">
                              <a:latin typeface="Cambria Math"/>
                            </a:rPr>
                            <m:t>= </m:t>
                          </m:r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/>
                            </a:rPr>
                            <m:t> </m:t>
                          </m:r>
                        </m:sup>
                      </m:sSup>
                      <m:sSub>
                        <m:sSubPr>
                          <m:ctrlPr>
                            <a:rPr lang="en-GB" sz="3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89B8447-D000-4F2A-973F-4ADEC2FFB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680" y="3280073"/>
                <a:ext cx="4993420" cy="49244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882101" y="4235207"/>
                <a:ext cx="24225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 smtClean="0"/>
                  <a:t>Classifier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GB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1">
                              <a:latin typeface="Cambria Math"/>
                            </a:rPr>
                            <m:t>,</m:t>
                          </m:r>
                          <m:r>
                            <a:rPr lang="en-GB" i="1">
                              <a:latin typeface="Cambria Math"/>
                            </a:rPr>
                            <m:t>𝑊</m:t>
                          </m:r>
                          <m:r>
                            <a:rPr lang="en-GB" i="1">
                              <a:latin typeface="Cambria Math"/>
                            </a:rPr>
                            <m:t>, </m:t>
                          </m:r>
                          <m:r>
                            <a:rPr lang="en-GB" i="1">
                              <a:latin typeface="Cambria Math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101" y="4235207"/>
                <a:ext cx="2422578" cy="646331"/>
              </a:xfrm>
              <a:prstGeom prst="rect">
                <a:avLst/>
              </a:prstGeom>
              <a:blipFill rotWithShape="1">
                <a:blip r:embed="rId4"/>
                <a:stretch>
                  <a:fillRect t="-4717" b="-66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>
          <a:xfrm>
            <a:off x="3665551" y="4558372"/>
            <a:ext cx="6917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474227" y="4558372"/>
            <a:ext cx="6917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104243" y="4373706"/>
            <a:ext cx="1470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 class scores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1040793" y="5913984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 = 32x32x3 = 3072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9501809" y="4983682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 = 10 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849591" y="2230341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x</a:t>
            </a:r>
            <a:r>
              <a:rPr lang="en-GB" sz="1400" baseline="-25000" dirty="0" smtClean="0"/>
              <a:t>i</a:t>
            </a:r>
            <a:r>
              <a:rPr lang="en-GB" dirty="0" smtClean="0"/>
              <a:t> </a:t>
            </a:r>
            <a:r>
              <a:rPr lang="en-GB" dirty="0" smtClean="0">
                <a:latin typeface="verdana"/>
              </a:rPr>
              <a:t>∈ </a:t>
            </a:r>
            <a:r>
              <a:rPr lang="en-GB" dirty="0" smtClean="0"/>
              <a:t>ℝ</a:t>
            </a:r>
            <a:r>
              <a:rPr lang="en-GB" baseline="30000" dirty="0" smtClean="0"/>
              <a:t>D 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9264564" y="3403184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f:</a:t>
            </a:r>
            <a:r>
              <a:rPr lang="en-GB" i="1" dirty="0" smtClean="0">
                <a:latin typeface="verdana"/>
              </a:rPr>
              <a:t> </a:t>
            </a:r>
            <a:r>
              <a:rPr lang="en-GB" i="1" dirty="0" smtClean="0"/>
              <a:t>ℝ</a:t>
            </a:r>
            <a:r>
              <a:rPr lang="en-GB" i="1" baseline="30000" dirty="0" smtClean="0"/>
              <a:t>D </a:t>
            </a:r>
            <a:r>
              <a:rPr lang="en-GB" i="1" dirty="0" smtClean="0"/>
              <a:t>→ ℝ</a:t>
            </a:r>
            <a:r>
              <a:rPr lang="en-GB" i="1" baseline="30000" dirty="0" smtClean="0"/>
              <a:t>N</a:t>
            </a:r>
            <a:r>
              <a:rPr lang="en-GB" i="1" dirty="0" smtClean="0"/>
              <a:t> </a:t>
            </a:r>
            <a:endParaRPr lang="en-GB" i="1" dirty="0"/>
          </a:p>
        </p:txBody>
      </p:sp>
      <p:sp>
        <p:nvSpPr>
          <p:cNvPr id="7" name="TextBox 6"/>
          <p:cNvSpPr txBox="1"/>
          <p:nvPr/>
        </p:nvSpPr>
        <p:spPr>
          <a:xfrm>
            <a:off x="6330090" y="2956841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rgbClr val="FF0000"/>
                </a:solidFill>
              </a:rPr>
              <a:t>s</a:t>
            </a:r>
            <a:r>
              <a:rPr lang="en-GB" sz="1000" dirty="0" smtClean="0">
                <a:solidFill>
                  <a:srgbClr val="FF0000"/>
                </a:solidFill>
              </a:rPr>
              <a:t>ize: N x D </a:t>
            </a:r>
            <a:endParaRPr lang="en-GB" sz="10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56539" y="3865874"/>
            <a:ext cx="6928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>
                <a:solidFill>
                  <a:srgbClr val="FF0000"/>
                </a:solidFill>
              </a:rPr>
              <a:t>10 x 3072</a:t>
            </a:r>
            <a:endParaRPr lang="en-GB" sz="1000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56459" y="3280073"/>
            <a:ext cx="492981" cy="4924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7696866" y="3280073"/>
            <a:ext cx="492981" cy="49244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7474226" y="2844747"/>
            <a:ext cx="1168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s</a:t>
            </a:r>
            <a:r>
              <a:rPr lang="en-GB" dirty="0" smtClean="0">
                <a:solidFill>
                  <a:srgbClr val="00B0F0"/>
                </a:solidFill>
              </a:rPr>
              <a:t>ize: N x 1 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08685" y="3772516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B0F0"/>
                </a:solidFill>
              </a:rPr>
              <a:t> 10  x 1 </a:t>
            </a:r>
            <a:endParaRPr lang="en-GB" dirty="0">
              <a:solidFill>
                <a:srgbClr val="00B0F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7171222" y="2852664"/>
            <a:ext cx="0" cy="4947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843252" y="2583137"/>
            <a:ext cx="8297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 smtClean="0"/>
              <a:t>[D x </a:t>
            </a:r>
            <a:r>
              <a:rPr lang="en-GB" sz="1100" dirty="0"/>
              <a:t>1]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75062" y="4142136"/>
            <a:ext cx="8297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 smtClean="0"/>
              <a:t>[3072 x </a:t>
            </a:r>
            <a:r>
              <a:rPr lang="en-GB" sz="1100" dirty="0"/>
              <a:t>1]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7171222" y="3865874"/>
            <a:ext cx="0" cy="2462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52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492" y="0"/>
            <a:ext cx="10515600" cy="1325563"/>
          </a:xfrm>
        </p:spPr>
        <p:txBody>
          <a:bodyPr/>
          <a:lstStyle/>
          <a:p>
            <a:r>
              <a:rPr lang="en-GB" dirty="0" smtClean="0"/>
              <a:t>Linear classification - simplified example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4034DCE-BF74-4CAB-B729-09144094A5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571" y="5082498"/>
            <a:ext cx="1626907" cy="1626907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626585"/>
              </p:ext>
            </p:extLst>
          </p:nvPr>
        </p:nvGraphicFramePr>
        <p:xfrm>
          <a:off x="3496024" y="5200554"/>
          <a:ext cx="1440000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/>
                <a:gridCol w="720000"/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/>
                        <a:t> 57</a:t>
                      </a:r>
                      <a:endParaRPr lang="en-GB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/>
                        <a:t>77</a:t>
                      </a:r>
                      <a:endParaRPr lang="en-GB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bg1"/>
                          </a:solidFill>
                        </a:rPr>
                        <a:t>200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bg1"/>
                          </a:solidFill>
                        </a:rPr>
                        <a:t> 128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946414"/>
              </p:ext>
            </p:extLst>
          </p:nvPr>
        </p:nvGraphicFramePr>
        <p:xfrm>
          <a:off x="3772456" y="1651343"/>
          <a:ext cx="720000" cy="2867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/>
              </a:tblGrid>
              <a:tr h="719438"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57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16029"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77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16029"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200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16029"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128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735210"/>
              </p:ext>
            </p:extLst>
          </p:nvPr>
        </p:nvGraphicFramePr>
        <p:xfrm>
          <a:off x="395356" y="2126324"/>
          <a:ext cx="2880000" cy="2155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/>
                <a:gridCol w="720000"/>
                <a:gridCol w="720000"/>
                <a:gridCol w="720000"/>
              </a:tblGrid>
              <a:tr h="715475"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0.7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-0.3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2.5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720000"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-0.3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0.5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3.1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-3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720000"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0.25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0.4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0.1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093057" y="4713168"/>
            <a:ext cx="224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Flattened input image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1154391" y="1449992"/>
            <a:ext cx="1222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weights W </a:t>
            </a:r>
            <a:endParaRPr lang="en-GB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980718"/>
              </p:ext>
            </p:extLst>
          </p:nvPr>
        </p:nvGraphicFramePr>
        <p:xfrm>
          <a:off x="5473810" y="2123514"/>
          <a:ext cx="720000" cy="2161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/>
              </a:tblGrid>
              <a:tr h="721094"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1.7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720000"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-2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720000"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919289" y="3019395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+ 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6494972" y="3019395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  <a:r>
              <a:rPr lang="en-GB" dirty="0" smtClean="0"/>
              <a:t> </a:t>
            </a:r>
            <a:endParaRPr lang="en-GB" dirty="0"/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349594"/>
              </p:ext>
            </p:extLst>
          </p:nvPr>
        </p:nvGraphicFramePr>
        <p:xfrm>
          <a:off x="7184665" y="2114900"/>
          <a:ext cx="720000" cy="21783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/>
              </a:tblGrid>
              <a:tr h="738322">
                <a:tc>
                  <a:txBody>
                    <a:bodyPr/>
                    <a:lstStyle/>
                    <a:p>
                      <a:r>
                        <a:rPr lang="en-GB" sz="1400" b="0" dirty="0" smtClean="0">
                          <a:solidFill>
                            <a:sysClr val="windowText" lastClr="000000"/>
                          </a:solidFill>
                        </a:rPr>
                        <a:t>646.5</a:t>
                      </a:r>
                      <a:endParaRPr lang="en-GB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720000">
                <a:tc>
                  <a:txBody>
                    <a:bodyPr/>
                    <a:lstStyle/>
                    <a:p>
                      <a:r>
                        <a:rPr lang="en-GB" sz="1400" b="0" dirty="0" smtClean="0">
                          <a:solidFill>
                            <a:sysClr val="windowText" lastClr="000000"/>
                          </a:solidFill>
                        </a:rPr>
                        <a:t>255.4</a:t>
                      </a:r>
                      <a:endParaRPr lang="en-GB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720000">
                <a:tc>
                  <a:txBody>
                    <a:bodyPr/>
                    <a:lstStyle/>
                    <a:p>
                      <a:r>
                        <a:rPr lang="en-GB" sz="1400" b="0" dirty="0" smtClean="0">
                          <a:solidFill>
                            <a:sysClr val="windowText" lastClr="000000"/>
                          </a:solidFill>
                        </a:rPr>
                        <a:t>115.05</a:t>
                      </a:r>
                      <a:endParaRPr lang="en-GB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5665968" y="152619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</a:t>
            </a:r>
            <a:r>
              <a:rPr lang="en-GB" dirty="0" smtClean="0"/>
              <a:t>ias b 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3968457" y="1104665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X</a:t>
            </a:r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8253454" y="2296141"/>
            <a:ext cx="1018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GB" dirty="0" smtClean="0"/>
              <a:t>at score</a:t>
            </a:r>
            <a:endParaRPr lang="en-GB" dirty="0"/>
          </a:p>
        </p:txBody>
      </p:sp>
      <p:sp>
        <p:nvSpPr>
          <p:cNvPr id="27" name="TextBox 26"/>
          <p:cNvSpPr txBox="1"/>
          <p:nvPr/>
        </p:nvSpPr>
        <p:spPr>
          <a:xfrm>
            <a:off x="8253454" y="3019395"/>
            <a:ext cx="1166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</a:t>
            </a:r>
            <a:r>
              <a:rPr lang="en-GB" dirty="0" smtClean="0"/>
              <a:t>oat score</a:t>
            </a:r>
            <a:endParaRPr lang="en-GB" dirty="0"/>
          </a:p>
        </p:txBody>
      </p:sp>
      <p:sp>
        <p:nvSpPr>
          <p:cNvPr id="28" name="TextBox 27"/>
          <p:cNvSpPr txBox="1"/>
          <p:nvPr/>
        </p:nvSpPr>
        <p:spPr>
          <a:xfrm>
            <a:off x="8253454" y="3760192"/>
            <a:ext cx="1244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GB" dirty="0" smtClean="0"/>
              <a:t>hark score</a:t>
            </a:r>
            <a:endParaRPr lang="en-GB" dirty="0"/>
          </a:p>
        </p:txBody>
      </p:sp>
      <p:sp>
        <p:nvSpPr>
          <p:cNvPr id="29" name="TextBox 28"/>
          <p:cNvSpPr txBox="1"/>
          <p:nvPr/>
        </p:nvSpPr>
        <p:spPr>
          <a:xfrm>
            <a:off x="8762888" y="6452733"/>
            <a:ext cx="3250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Example adapted from: </a:t>
            </a:r>
            <a:r>
              <a:rPr lang="en-GB" sz="1200" dirty="0">
                <a:hlinkClick r:id="rId3"/>
              </a:rPr>
              <a:t>https://cs231n.github.io</a:t>
            </a:r>
            <a:r>
              <a:rPr lang="en-GB" sz="1200" dirty="0" smtClean="0">
                <a:hlinkClick r:id="rId3"/>
              </a:rPr>
              <a:t>/</a:t>
            </a:r>
            <a:endParaRPr lang="en-GB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3402571" y="2917814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·</a:t>
            </a:r>
            <a:endParaRPr lang="en-GB" dirty="0"/>
          </a:p>
        </p:txBody>
      </p:sp>
      <p:pic>
        <p:nvPicPr>
          <p:cNvPr id="20" name="Picture 4" descr="Thumb Up free vector icons designed by Freepik | Thumbs up icon, Thumbs up  drawing, Facebook ic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69579" y="1899028"/>
            <a:ext cx="1018786" cy="101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7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492" y="0"/>
            <a:ext cx="10515600" cy="1325563"/>
          </a:xfrm>
        </p:spPr>
        <p:txBody>
          <a:bodyPr/>
          <a:lstStyle/>
          <a:p>
            <a:r>
              <a:rPr lang="en-GB" dirty="0" smtClean="0"/>
              <a:t>Linear classification – implementation hints</a:t>
            </a:r>
            <a:br>
              <a:rPr lang="en-GB" dirty="0" smtClean="0"/>
            </a:br>
            <a:r>
              <a:rPr lang="en-GB" sz="3200" dirty="0" smtClean="0"/>
              <a:t>The bias trick</a:t>
            </a:r>
            <a:endParaRPr lang="en-GB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4034DCE-BF74-4CAB-B729-09144094A5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571" y="5192202"/>
            <a:ext cx="1517203" cy="1517203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195254"/>
              </p:ext>
            </p:extLst>
          </p:nvPr>
        </p:nvGraphicFramePr>
        <p:xfrm>
          <a:off x="3496024" y="5200554"/>
          <a:ext cx="1440000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/>
                <a:gridCol w="720000"/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/>
                        <a:t> 57</a:t>
                      </a:r>
                      <a:endParaRPr lang="en-GB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/>
                        <a:t>77</a:t>
                      </a:r>
                      <a:endParaRPr lang="en-GB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bg1"/>
                          </a:solidFill>
                        </a:rPr>
                        <a:t>200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bg1"/>
                          </a:solidFill>
                        </a:rPr>
                        <a:t> 128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984682"/>
              </p:ext>
            </p:extLst>
          </p:nvPr>
        </p:nvGraphicFramePr>
        <p:xfrm>
          <a:off x="4010046" y="1760376"/>
          <a:ext cx="720000" cy="2867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/>
              </a:tblGrid>
              <a:tr h="719438"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57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16029"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77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16029"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200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16029"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128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925563"/>
              </p:ext>
            </p:extLst>
          </p:nvPr>
        </p:nvGraphicFramePr>
        <p:xfrm>
          <a:off x="395356" y="2126324"/>
          <a:ext cx="2991900" cy="2155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606"/>
                <a:gridCol w="691763"/>
                <a:gridCol w="620202"/>
                <a:gridCol w="636104"/>
                <a:gridCol w="453225"/>
              </a:tblGrid>
              <a:tr h="715475"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0.7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-0.3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2.5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b="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720000"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-0.3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0.5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3.1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-3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b="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720000"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0.25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0.4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0.1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b="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402571" y="4945164"/>
            <a:ext cx="1789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Flattened input image</a:t>
            </a:r>
            <a:endParaRPr lang="en-GB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1154391" y="1449992"/>
            <a:ext cx="1222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weights W </a:t>
            </a:r>
            <a:endParaRPr lang="en-GB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888352"/>
              </p:ext>
            </p:extLst>
          </p:nvPr>
        </p:nvGraphicFramePr>
        <p:xfrm>
          <a:off x="5473810" y="2123514"/>
          <a:ext cx="720000" cy="2161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/>
              </a:tblGrid>
              <a:tr h="721094"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1.7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720000"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-2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720000"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919289" y="3019395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+ 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6494972" y="3019395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  <a:r>
              <a:rPr lang="en-GB" dirty="0" smtClean="0"/>
              <a:t> </a:t>
            </a:r>
            <a:endParaRPr lang="en-GB" dirty="0"/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876615"/>
              </p:ext>
            </p:extLst>
          </p:nvPr>
        </p:nvGraphicFramePr>
        <p:xfrm>
          <a:off x="7184665" y="2114900"/>
          <a:ext cx="720000" cy="21783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/>
              </a:tblGrid>
              <a:tr h="738322">
                <a:tc>
                  <a:txBody>
                    <a:bodyPr/>
                    <a:lstStyle/>
                    <a:p>
                      <a:r>
                        <a:rPr lang="en-GB" sz="1400" b="0" dirty="0" smtClean="0">
                          <a:solidFill>
                            <a:sysClr val="windowText" lastClr="000000"/>
                          </a:solidFill>
                        </a:rPr>
                        <a:t>646.5</a:t>
                      </a:r>
                      <a:endParaRPr lang="en-GB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720000">
                <a:tc>
                  <a:txBody>
                    <a:bodyPr/>
                    <a:lstStyle/>
                    <a:p>
                      <a:r>
                        <a:rPr lang="en-GB" sz="1400" b="0" dirty="0" smtClean="0">
                          <a:solidFill>
                            <a:sysClr val="windowText" lastClr="000000"/>
                          </a:solidFill>
                        </a:rPr>
                        <a:t>255.4</a:t>
                      </a:r>
                      <a:endParaRPr lang="en-GB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720000">
                <a:tc>
                  <a:txBody>
                    <a:bodyPr/>
                    <a:lstStyle/>
                    <a:p>
                      <a:r>
                        <a:rPr lang="en-GB" sz="1400" b="0" dirty="0" smtClean="0">
                          <a:solidFill>
                            <a:sysClr val="windowText" lastClr="000000"/>
                          </a:solidFill>
                        </a:rPr>
                        <a:t>115.05</a:t>
                      </a:r>
                      <a:endParaRPr lang="en-GB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5665968" y="152619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</a:t>
            </a:r>
            <a:r>
              <a:rPr lang="en-GB" dirty="0" smtClean="0"/>
              <a:t>ias b 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4216025" y="1156862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X</a:t>
            </a:r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8253454" y="2296141"/>
            <a:ext cx="1018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GB" dirty="0" smtClean="0"/>
              <a:t>at score</a:t>
            </a:r>
            <a:endParaRPr lang="en-GB" dirty="0"/>
          </a:p>
        </p:txBody>
      </p:sp>
      <p:sp>
        <p:nvSpPr>
          <p:cNvPr id="27" name="TextBox 26"/>
          <p:cNvSpPr txBox="1"/>
          <p:nvPr/>
        </p:nvSpPr>
        <p:spPr>
          <a:xfrm>
            <a:off x="8253454" y="3019395"/>
            <a:ext cx="1166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</a:t>
            </a:r>
            <a:r>
              <a:rPr lang="en-GB" dirty="0" smtClean="0"/>
              <a:t>oat score</a:t>
            </a:r>
            <a:endParaRPr lang="en-GB" dirty="0"/>
          </a:p>
        </p:txBody>
      </p:sp>
      <p:sp>
        <p:nvSpPr>
          <p:cNvPr id="28" name="TextBox 27"/>
          <p:cNvSpPr txBox="1"/>
          <p:nvPr/>
        </p:nvSpPr>
        <p:spPr>
          <a:xfrm>
            <a:off x="8253454" y="3760192"/>
            <a:ext cx="1244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GB" dirty="0" smtClean="0"/>
              <a:t>hark score</a:t>
            </a:r>
            <a:endParaRPr lang="en-GB" dirty="0"/>
          </a:p>
        </p:txBody>
      </p:sp>
      <p:sp>
        <p:nvSpPr>
          <p:cNvPr id="29" name="TextBox 28"/>
          <p:cNvSpPr txBox="1"/>
          <p:nvPr/>
        </p:nvSpPr>
        <p:spPr>
          <a:xfrm>
            <a:off x="8762888" y="6452733"/>
            <a:ext cx="3250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Example adapted from: </a:t>
            </a:r>
            <a:r>
              <a:rPr lang="en-GB" sz="1200" dirty="0">
                <a:hlinkClick r:id="rId3"/>
              </a:rPr>
              <a:t>https://cs231n.github.io</a:t>
            </a:r>
            <a:r>
              <a:rPr lang="en-GB" sz="1200" dirty="0" smtClean="0">
                <a:hlinkClick r:id="rId3"/>
              </a:rPr>
              <a:t>/</a:t>
            </a:r>
            <a:endParaRPr lang="en-GB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3402571" y="2917814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·</a:t>
            </a:r>
            <a:endParaRPr lang="en-GB" dirty="0"/>
          </a:p>
        </p:txBody>
      </p:sp>
      <p:sp>
        <p:nvSpPr>
          <p:cNvPr id="5" name="Curved Up Arrow 4"/>
          <p:cNvSpPr/>
          <p:nvPr/>
        </p:nvSpPr>
        <p:spPr>
          <a:xfrm flipH="1">
            <a:off x="3291838" y="4363311"/>
            <a:ext cx="2374127" cy="638059"/>
          </a:xfrm>
          <a:prstGeom prst="curvedUp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16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492" y="0"/>
            <a:ext cx="10515600" cy="1325563"/>
          </a:xfrm>
        </p:spPr>
        <p:txBody>
          <a:bodyPr/>
          <a:lstStyle/>
          <a:p>
            <a:r>
              <a:rPr lang="en-GB" dirty="0" smtClean="0"/>
              <a:t>Linear classification – implementation hints</a:t>
            </a:r>
            <a:br>
              <a:rPr lang="en-GB" dirty="0" smtClean="0"/>
            </a:br>
            <a:r>
              <a:rPr lang="en-GB" sz="3200" dirty="0" smtClean="0"/>
              <a:t>The bias trick</a:t>
            </a:r>
            <a:endParaRPr lang="en-GB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4034DCE-BF74-4CAB-B729-09144094A5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172" y="5211982"/>
            <a:ext cx="1517203" cy="1517203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832661"/>
              </p:ext>
            </p:extLst>
          </p:nvPr>
        </p:nvGraphicFramePr>
        <p:xfrm>
          <a:off x="4254625" y="5220334"/>
          <a:ext cx="1440000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/>
                <a:gridCol w="720000"/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/>
                        <a:t> 57</a:t>
                      </a:r>
                      <a:endParaRPr lang="en-GB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/>
                        <a:t>77</a:t>
                      </a:r>
                      <a:endParaRPr lang="en-GB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bg1"/>
                          </a:solidFill>
                        </a:rPr>
                        <a:t>200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bg1"/>
                          </a:solidFill>
                        </a:rPr>
                        <a:t> 128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99838"/>
              </p:ext>
            </p:extLst>
          </p:nvPr>
        </p:nvGraphicFramePr>
        <p:xfrm>
          <a:off x="4796855" y="1321921"/>
          <a:ext cx="720000" cy="3554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/>
              </a:tblGrid>
              <a:tr h="690771"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57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16029"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77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16029"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200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16029"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128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16029"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615936"/>
              </p:ext>
            </p:extLst>
          </p:nvPr>
        </p:nvGraphicFramePr>
        <p:xfrm>
          <a:off x="395356" y="2126324"/>
          <a:ext cx="2538675" cy="2155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606"/>
                <a:gridCol w="691763"/>
                <a:gridCol w="620202"/>
                <a:gridCol w="636104"/>
              </a:tblGrid>
              <a:tr h="715475"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0.7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-0.3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2.5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720000"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-0.3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0.5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3.1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-3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720000"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0.25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0.4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0.1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161172" y="4964944"/>
            <a:ext cx="1789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Flattened input image</a:t>
            </a:r>
            <a:endParaRPr lang="en-GB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1154391" y="1449992"/>
            <a:ext cx="1222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weights W 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4919289" y="3019395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6057650" y="3019395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  <a:r>
              <a:rPr lang="en-GB" dirty="0" smtClean="0"/>
              <a:t> </a:t>
            </a:r>
            <a:endParaRPr lang="en-GB" dirty="0"/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045194"/>
              </p:ext>
            </p:extLst>
          </p:nvPr>
        </p:nvGraphicFramePr>
        <p:xfrm>
          <a:off x="7184665" y="2114900"/>
          <a:ext cx="720000" cy="21783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/>
              </a:tblGrid>
              <a:tr h="738322">
                <a:tc>
                  <a:txBody>
                    <a:bodyPr/>
                    <a:lstStyle/>
                    <a:p>
                      <a:r>
                        <a:rPr lang="en-GB" sz="1400" b="0" dirty="0" smtClean="0">
                          <a:solidFill>
                            <a:sysClr val="windowText" lastClr="000000"/>
                          </a:solidFill>
                        </a:rPr>
                        <a:t>646.5</a:t>
                      </a:r>
                      <a:endParaRPr lang="en-GB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720000">
                <a:tc>
                  <a:txBody>
                    <a:bodyPr/>
                    <a:lstStyle/>
                    <a:p>
                      <a:r>
                        <a:rPr lang="en-GB" sz="1400" b="0" dirty="0" smtClean="0">
                          <a:solidFill>
                            <a:sysClr val="windowText" lastClr="000000"/>
                          </a:solidFill>
                        </a:rPr>
                        <a:t>255.4</a:t>
                      </a:r>
                      <a:endParaRPr lang="en-GB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720000">
                <a:tc>
                  <a:txBody>
                    <a:bodyPr/>
                    <a:lstStyle/>
                    <a:p>
                      <a:r>
                        <a:rPr lang="en-GB" sz="1400" b="0" dirty="0" smtClean="0">
                          <a:solidFill>
                            <a:sysClr val="windowText" lastClr="000000"/>
                          </a:solidFill>
                        </a:rPr>
                        <a:t>115.05</a:t>
                      </a:r>
                      <a:endParaRPr lang="en-GB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2955778" y="4507476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</a:t>
            </a:r>
            <a:r>
              <a:rPr lang="en-GB" dirty="0" smtClean="0"/>
              <a:t>ias b 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5004409" y="83110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X</a:t>
            </a:r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8253454" y="2296141"/>
            <a:ext cx="1018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GB" dirty="0" smtClean="0"/>
              <a:t>at score</a:t>
            </a:r>
            <a:endParaRPr lang="en-GB" dirty="0"/>
          </a:p>
        </p:txBody>
      </p:sp>
      <p:sp>
        <p:nvSpPr>
          <p:cNvPr id="27" name="TextBox 26"/>
          <p:cNvSpPr txBox="1"/>
          <p:nvPr/>
        </p:nvSpPr>
        <p:spPr>
          <a:xfrm>
            <a:off x="8253454" y="3019395"/>
            <a:ext cx="1166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</a:t>
            </a:r>
            <a:r>
              <a:rPr lang="en-GB" dirty="0" smtClean="0"/>
              <a:t>oat score</a:t>
            </a:r>
            <a:endParaRPr lang="en-GB" dirty="0"/>
          </a:p>
        </p:txBody>
      </p:sp>
      <p:sp>
        <p:nvSpPr>
          <p:cNvPr id="28" name="TextBox 27"/>
          <p:cNvSpPr txBox="1"/>
          <p:nvPr/>
        </p:nvSpPr>
        <p:spPr>
          <a:xfrm>
            <a:off x="8253454" y="3760192"/>
            <a:ext cx="1244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GB" dirty="0" smtClean="0"/>
              <a:t>hark score</a:t>
            </a:r>
            <a:endParaRPr lang="en-GB" dirty="0"/>
          </a:p>
        </p:txBody>
      </p:sp>
      <p:sp>
        <p:nvSpPr>
          <p:cNvPr id="29" name="TextBox 28"/>
          <p:cNvSpPr txBox="1"/>
          <p:nvPr/>
        </p:nvSpPr>
        <p:spPr>
          <a:xfrm>
            <a:off x="8762888" y="6452733"/>
            <a:ext cx="3250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Example adapted from: </a:t>
            </a:r>
            <a:r>
              <a:rPr lang="en-GB" sz="1200" dirty="0">
                <a:hlinkClick r:id="rId3"/>
              </a:rPr>
              <a:t>https://cs231n.github.io</a:t>
            </a:r>
            <a:r>
              <a:rPr lang="en-GB" sz="1200" dirty="0" smtClean="0">
                <a:hlinkClick r:id="rId3"/>
              </a:rPr>
              <a:t>/</a:t>
            </a:r>
            <a:endParaRPr lang="en-GB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4113490" y="3019395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·</a:t>
            </a:r>
            <a:endParaRPr lang="en-GB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877837"/>
              </p:ext>
            </p:extLst>
          </p:nvPr>
        </p:nvGraphicFramePr>
        <p:xfrm>
          <a:off x="2931838" y="2123514"/>
          <a:ext cx="720000" cy="2161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/>
              </a:tblGrid>
              <a:tr h="721094"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1.7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720000"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-2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720000"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Rounded Rectangle 9"/>
          <p:cNvSpPr/>
          <p:nvPr/>
        </p:nvSpPr>
        <p:spPr>
          <a:xfrm>
            <a:off x="4802588" y="4129524"/>
            <a:ext cx="723569" cy="7472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ounded Rectangle 22"/>
          <p:cNvSpPr/>
          <p:nvPr/>
        </p:nvSpPr>
        <p:spPr>
          <a:xfrm>
            <a:off x="2955778" y="2107165"/>
            <a:ext cx="723569" cy="220244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27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590" y="-222636"/>
            <a:ext cx="10515600" cy="1325563"/>
          </a:xfrm>
        </p:spPr>
        <p:txBody>
          <a:bodyPr/>
          <a:lstStyle/>
          <a:p>
            <a:r>
              <a:rPr lang="en-GB" dirty="0" smtClean="0"/>
              <a:t>Linear classification - simplified example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4034DCE-BF74-4CAB-B729-09144094A5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175" y="987433"/>
            <a:ext cx="1626907" cy="1626907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20950"/>
              </p:ext>
            </p:extLst>
          </p:nvPr>
        </p:nvGraphicFramePr>
        <p:xfrm>
          <a:off x="4585628" y="1105489"/>
          <a:ext cx="1440000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/>
                <a:gridCol w="720000"/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/>
                        <a:t> 57</a:t>
                      </a:r>
                      <a:endParaRPr lang="en-GB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/>
                        <a:t>77</a:t>
                      </a:r>
                      <a:endParaRPr lang="en-GB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bg1"/>
                          </a:solidFill>
                        </a:rPr>
                        <a:t>200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bg1"/>
                          </a:solidFill>
                        </a:rPr>
                        <a:t> 128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919289" y="3019395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 </a:t>
            </a:r>
            <a:endParaRPr lang="en-GB" dirty="0"/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534057"/>
              </p:ext>
            </p:extLst>
          </p:nvPr>
        </p:nvGraphicFramePr>
        <p:xfrm>
          <a:off x="7188984" y="4826295"/>
          <a:ext cx="743461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461"/>
              </a:tblGrid>
              <a:tr h="720000"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8762888" y="6452733"/>
            <a:ext cx="3250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Example adapted from: </a:t>
            </a:r>
            <a:r>
              <a:rPr lang="en-GB" sz="1200" dirty="0">
                <a:hlinkClick r:id="rId3"/>
              </a:rPr>
              <a:t>https://cs231n.github.io</a:t>
            </a:r>
            <a:r>
              <a:rPr lang="en-GB" sz="1200" dirty="0" smtClean="0">
                <a:hlinkClick r:id="rId3"/>
              </a:rPr>
              <a:t>/</a:t>
            </a:r>
            <a:endParaRPr lang="en-GB" sz="1200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253332"/>
              </p:ext>
            </p:extLst>
          </p:nvPr>
        </p:nvGraphicFramePr>
        <p:xfrm>
          <a:off x="2202454" y="3019395"/>
          <a:ext cx="1440000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/>
                <a:gridCol w="720000"/>
              </a:tblGrid>
              <a:tr h="720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0.7</a:t>
                      </a:r>
                    </a:p>
                    <a:p>
                      <a:pPr algn="ctr"/>
                      <a:endParaRPr lang="en-GB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-0.3</a:t>
                      </a:r>
                    </a:p>
                    <a:p>
                      <a:pPr algn="ctr"/>
                      <a:endParaRPr lang="en-GB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720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2.5</a:t>
                      </a:r>
                    </a:p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307366"/>
              </p:ext>
            </p:extLst>
          </p:nvPr>
        </p:nvGraphicFramePr>
        <p:xfrm>
          <a:off x="4572027" y="3019395"/>
          <a:ext cx="1440000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/>
                <a:gridCol w="720000"/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>
                          <a:solidFill>
                            <a:schemeClr val="tx1"/>
                          </a:solidFill>
                        </a:rPr>
                        <a:t>-0.3</a:t>
                      </a:r>
                      <a:endParaRPr lang="en-GB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en-GB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3.1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-3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901174"/>
              </p:ext>
            </p:extLst>
          </p:nvPr>
        </p:nvGraphicFramePr>
        <p:xfrm>
          <a:off x="6840714" y="3040729"/>
          <a:ext cx="1440000" cy="1397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/>
                <a:gridCol w="720000"/>
              </a:tblGrid>
              <a:tr h="677332"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>
                          <a:solidFill>
                            <a:schemeClr val="tx1"/>
                          </a:solidFill>
                        </a:rPr>
                        <a:t>0 57</a:t>
                      </a:r>
                      <a:endParaRPr lang="en-GB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>
                          <a:solidFill>
                            <a:schemeClr val="tx1"/>
                          </a:solidFill>
                        </a:rPr>
                        <a:t>0.25</a:t>
                      </a:r>
                      <a:endParaRPr lang="en-GB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0.14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765089"/>
              </p:ext>
            </p:extLst>
          </p:nvPr>
        </p:nvGraphicFramePr>
        <p:xfrm>
          <a:off x="4932027" y="4807365"/>
          <a:ext cx="72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/>
              </a:tblGrid>
              <a:tr h="720000"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-2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441366"/>
              </p:ext>
            </p:extLst>
          </p:nvPr>
        </p:nvGraphicFramePr>
        <p:xfrm>
          <a:off x="2558129" y="4780058"/>
          <a:ext cx="720000" cy="734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/>
              </a:tblGrid>
              <a:tr h="734816"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1.7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115419"/>
              </p:ext>
            </p:extLst>
          </p:nvPr>
        </p:nvGraphicFramePr>
        <p:xfrm>
          <a:off x="8948365" y="2495655"/>
          <a:ext cx="2880000" cy="2155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/>
                <a:gridCol w="720000"/>
                <a:gridCol w="720000"/>
                <a:gridCol w="720000"/>
              </a:tblGrid>
              <a:tr h="715475"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0.7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-0.3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2.5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720000"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-0.3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0.5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3.1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-3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720000"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0.25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0.4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0.1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326558" y="3204061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</a:t>
            </a:r>
            <a:endParaRPr lang="en-GB" dirty="0"/>
          </a:p>
        </p:txBody>
      </p:sp>
      <p:sp>
        <p:nvSpPr>
          <p:cNvPr id="32" name="TextBox 31"/>
          <p:cNvSpPr txBox="1"/>
          <p:nvPr/>
        </p:nvSpPr>
        <p:spPr>
          <a:xfrm>
            <a:off x="1409914" y="497852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</a:t>
            </a:r>
            <a:endParaRPr lang="en-GB" dirty="0"/>
          </a:p>
        </p:txBody>
      </p:sp>
      <p:sp>
        <p:nvSpPr>
          <p:cNvPr id="33" name="TextBox 32"/>
          <p:cNvSpPr txBox="1"/>
          <p:nvPr/>
        </p:nvSpPr>
        <p:spPr>
          <a:xfrm>
            <a:off x="1031733" y="5934010"/>
            <a:ext cx="68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score</a:t>
            </a:r>
            <a:endParaRPr lang="en-GB" dirty="0"/>
          </a:p>
        </p:txBody>
      </p:sp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121454"/>
              </p:ext>
            </p:extLst>
          </p:nvPr>
        </p:nvGraphicFramePr>
        <p:xfrm>
          <a:off x="2558129" y="5881595"/>
          <a:ext cx="720000" cy="734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/>
              </a:tblGrid>
              <a:tr h="734816"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646.5 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229247"/>
              </p:ext>
            </p:extLst>
          </p:nvPr>
        </p:nvGraphicFramePr>
        <p:xfrm>
          <a:off x="4919289" y="5871232"/>
          <a:ext cx="72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/>
              </a:tblGrid>
              <a:tr h="720000"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255.4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964322"/>
              </p:ext>
            </p:extLst>
          </p:nvPr>
        </p:nvGraphicFramePr>
        <p:xfrm>
          <a:off x="7209169" y="5896097"/>
          <a:ext cx="8296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600"/>
              </a:tblGrid>
              <a:tr h="720000"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115.05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8" name="Straight Arrow Connector 7"/>
          <p:cNvCxnSpPr>
            <a:stCxn id="20" idx="2"/>
            <a:endCxn id="13" idx="0"/>
          </p:cNvCxnSpPr>
          <p:nvPr/>
        </p:nvCxnSpPr>
        <p:spPr>
          <a:xfrm flipH="1">
            <a:off x="2918129" y="4459395"/>
            <a:ext cx="4325" cy="3206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0" idx="2"/>
            <a:endCxn id="22" idx="0"/>
          </p:cNvCxnSpPr>
          <p:nvPr/>
        </p:nvCxnSpPr>
        <p:spPr>
          <a:xfrm>
            <a:off x="7560714" y="4438061"/>
            <a:ext cx="0" cy="38823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3" idx="2"/>
            <a:endCxn id="12" idx="0"/>
          </p:cNvCxnSpPr>
          <p:nvPr/>
        </p:nvCxnSpPr>
        <p:spPr>
          <a:xfrm>
            <a:off x="5292027" y="4459395"/>
            <a:ext cx="0" cy="3479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2922454" y="5526195"/>
            <a:ext cx="4325" cy="3206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5301304" y="5526194"/>
            <a:ext cx="4325" cy="3206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7572990" y="5542097"/>
            <a:ext cx="4325" cy="3206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20" idx="0"/>
            <a:endCxn id="6" idx="2"/>
          </p:cNvCxnSpPr>
          <p:nvPr/>
        </p:nvCxnSpPr>
        <p:spPr>
          <a:xfrm rot="5400000" flipH="1" flipV="1">
            <a:off x="3877088" y="1590855"/>
            <a:ext cx="473906" cy="23831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endCxn id="30" idx="0"/>
          </p:cNvCxnSpPr>
          <p:nvPr/>
        </p:nvCxnSpPr>
        <p:spPr>
          <a:xfrm>
            <a:off x="5231958" y="2782442"/>
            <a:ext cx="2328756" cy="258287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endCxn id="23" idx="0"/>
          </p:cNvCxnSpPr>
          <p:nvPr/>
        </p:nvCxnSpPr>
        <p:spPr>
          <a:xfrm>
            <a:off x="5292027" y="301939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23" idx="0"/>
          </p:cNvCxnSpPr>
          <p:nvPr/>
        </p:nvCxnSpPr>
        <p:spPr>
          <a:xfrm flipH="1">
            <a:off x="5292027" y="2782442"/>
            <a:ext cx="11439" cy="2369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75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322" y="365125"/>
            <a:ext cx="10916478" cy="1325563"/>
          </a:xfrm>
        </p:spPr>
        <p:txBody>
          <a:bodyPr/>
          <a:lstStyle/>
          <a:p>
            <a:r>
              <a:rPr lang="en-GB" dirty="0" smtClean="0"/>
              <a:t>Linear classification – visual interpretation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27221" y="6480313"/>
            <a:ext cx="26699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Image source: </a:t>
            </a:r>
            <a:r>
              <a:rPr lang="en-GB" sz="1200" dirty="0">
                <a:hlinkClick r:id="rId2"/>
              </a:rPr>
              <a:t>https://cs231n.github.io</a:t>
            </a:r>
            <a:r>
              <a:rPr lang="en-GB" sz="1200" dirty="0" smtClean="0">
                <a:hlinkClick r:id="rId2"/>
              </a:rPr>
              <a:t>/</a:t>
            </a:r>
            <a:endParaRPr lang="en-GB" sz="1200" dirty="0"/>
          </a:p>
        </p:txBody>
      </p:sp>
      <p:pic>
        <p:nvPicPr>
          <p:cNvPr id="6146" name="Picture 2" descr="https://cs231n.github.io/assets/templat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21" y="1591396"/>
            <a:ext cx="12038275" cy="127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7221" y="3224734"/>
            <a:ext cx="1153734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GB" sz="3200" dirty="0" smtClean="0"/>
              <a:t>Linear classification can be seen as a </a:t>
            </a:r>
            <a:r>
              <a:rPr lang="en-GB" sz="3200" i="1" dirty="0" smtClean="0"/>
              <a:t>template matching </a:t>
            </a:r>
            <a:r>
              <a:rPr lang="en-GB" sz="3200" dirty="0" smtClean="0"/>
              <a:t>process, where the weights are learned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GB" sz="3200" dirty="0" smtClean="0"/>
              <a:t>Each row of the weights matrix is a </a:t>
            </a:r>
            <a:r>
              <a:rPr lang="en-GB" sz="3200" i="1" dirty="0" smtClean="0"/>
              <a:t>prototype</a:t>
            </a:r>
            <a:r>
              <a:rPr lang="en-GB" sz="3200" dirty="0" smtClean="0"/>
              <a:t>  (template) for one of the classes</a:t>
            </a:r>
          </a:p>
          <a:p>
            <a:endParaRPr lang="en-GB" sz="3200" dirty="0" smtClean="0"/>
          </a:p>
          <a:p>
            <a:endParaRPr lang="en-GB" sz="3200" dirty="0" smtClean="0"/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67329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322" y="365125"/>
            <a:ext cx="10916478" cy="1325563"/>
          </a:xfrm>
        </p:spPr>
        <p:txBody>
          <a:bodyPr/>
          <a:lstStyle/>
          <a:p>
            <a:r>
              <a:rPr lang="en-GB" dirty="0" smtClean="0"/>
              <a:t>Linear classification – geometric interpretation</a:t>
            </a:r>
            <a:endParaRPr lang="en-GB" dirty="0"/>
          </a:p>
        </p:txBody>
      </p:sp>
      <p:pic>
        <p:nvPicPr>
          <p:cNvPr id="2050" name="Picture 2" descr="https://cs231n.github.io/assets/pixelspace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668" y="1621403"/>
            <a:ext cx="6232241" cy="457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7221" y="6480313"/>
            <a:ext cx="26699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Image source: </a:t>
            </a:r>
            <a:r>
              <a:rPr lang="en-GB" sz="1200" dirty="0">
                <a:hlinkClick r:id="rId3"/>
              </a:rPr>
              <a:t>https://cs231n.github.io</a:t>
            </a:r>
            <a:r>
              <a:rPr lang="en-GB" sz="1200" dirty="0" smtClean="0">
                <a:hlinkClick r:id="rId3"/>
              </a:rPr>
              <a:t>/</a:t>
            </a:r>
            <a:endParaRPr lang="en-GB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7665057" y="1900361"/>
            <a:ext cx="330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Hyper-plane cutting up the space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589B8447-D000-4F2A-973F-4ADEC2FFB9BE}"/>
                  </a:ext>
                </a:extLst>
              </p:cNvPr>
              <p:cNvSpPr txBox="1"/>
              <p:nvPr/>
            </p:nvSpPr>
            <p:spPr>
              <a:xfrm>
                <a:off x="6615484" y="2726074"/>
                <a:ext cx="499342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GB" sz="3200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GB" sz="32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32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GB" sz="3200" b="0" i="1" smtClean="0">
                                  <a:latin typeface="Cambria Math"/>
                                </a:rPr>
                                <m:t>𝑊</m:t>
                              </m:r>
                              <m:r>
                                <a:rPr lang="en-GB" sz="3200" b="0" i="1" smtClean="0"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GB" sz="32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</m:d>
                          <m:r>
                            <a:rPr lang="en-GB" sz="3200" b="0" i="1" smtClean="0">
                              <a:latin typeface="Cambria Math"/>
                            </a:rPr>
                            <m:t>= 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/>
                            </a:rPr>
                            <m:t> </m:t>
                          </m:r>
                        </m:sup>
                      </m:sSup>
                      <m:sSub>
                        <m:sSubPr>
                          <m:ctrlPr>
                            <a:rPr lang="en-GB" sz="3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89B8447-D000-4F2A-973F-4ADEC2FFB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484" y="2726074"/>
                <a:ext cx="4993420" cy="49244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419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</a:t>
            </a:r>
            <a:r>
              <a:rPr lang="en-GB" dirty="0" smtClean="0"/>
              <a:t>classification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492" y="2254996"/>
            <a:ext cx="10515600" cy="4351338"/>
          </a:xfrm>
        </p:spPr>
        <p:txBody>
          <a:bodyPr/>
          <a:lstStyle/>
          <a:p>
            <a:r>
              <a:rPr lang="en-GB" dirty="0" smtClean="0"/>
              <a:t>Input x</a:t>
            </a:r>
            <a:r>
              <a:rPr lang="en-GB" baseline="-25000" dirty="0" smtClean="0"/>
              <a:t>i  </a:t>
            </a:r>
            <a:r>
              <a:rPr lang="en-GB" dirty="0" smtClean="0"/>
              <a:t>→ fixed</a:t>
            </a:r>
          </a:p>
          <a:p>
            <a:r>
              <a:rPr lang="en-GB" dirty="0" smtClean="0"/>
              <a:t>N: number of classes</a:t>
            </a:r>
            <a:r>
              <a:rPr lang="en-GB" baseline="-25000" dirty="0" smtClean="0"/>
              <a:t>  </a:t>
            </a:r>
            <a:r>
              <a:rPr lang="en-GB" dirty="0"/>
              <a:t>→</a:t>
            </a:r>
            <a:r>
              <a:rPr lang="en-GB" dirty="0" smtClean="0"/>
              <a:t>fixed</a:t>
            </a:r>
          </a:p>
          <a:p>
            <a:r>
              <a:rPr lang="en-GB" dirty="0" smtClean="0"/>
              <a:t>W – weights → we have control over their setting</a:t>
            </a:r>
          </a:p>
          <a:p>
            <a:r>
              <a:rPr lang="en-GB" dirty="0" smtClean="0"/>
              <a:t>b – bias </a:t>
            </a:r>
            <a:r>
              <a:rPr lang="en-GB" dirty="0"/>
              <a:t>→ we have control over their </a:t>
            </a:r>
            <a:r>
              <a:rPr lang="en-GB" dirty="0" smtClean="0"/>
              <a:t>setting</a:t>
            </a:r>
          </a:p>
          <a:p>
            <a:pPr lvl="1"/>
            <a:r>
              <a:rPr lang="en-GB" dirty="0" smtClean="0"/>
              <a:t>b doesn’t actually interact with the data</a:t>
            </a:r>
          </a:p>
          <a:p>
            <a:r>
              <a:rPr lang="en-GB" i="1" dirty="0"/>
              <a:t>f – </a:t>
            </a:r>
            <a:r>
              <a:rPr lang="en-GB" b="1" i="1" dirty="0" smtClean="0"/>
              <a:t>score function </a:t>
            </a:r>
            <a:r>
              <a:rPr lang="en-GB" i="1" dirty="0" smtClean="0"/>
              <a:t> - map raw pixels to class scores</a:t>
            </a:r>
            <a:endParaRPr lang="en-GB" dirty="0"/>
          </a:p>
          <a:p>
            <a:pPr marL="0" indent="0">
              <a:buNone/>
            </a:pPr>
            <a:endParaRPr lang="en-GB" b="1" dirty="0" smtClean="0"/>
          </a:p>
          <a:p>
            <a:pPr marL="0" indent="0" algn="ctr">
              <a:buNone/>
            </a:pPr>
            <a:r>
              <a:rPr lang="en-GB" b="1" dirty="0" smtClean="0">
                <a:solidFill>
                  <a:srgbClr val="C00000"/>
                </a:solidFill>
              </a:rPr>
              <a:t>Goal: set W and b such that the correct class has the a higher value than in incorrect ones</a:t>
            </a:r>
            <a:endParaRPr lang="en-GB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589B8447-D000-4F2A-973F-4ADEC2FFB9BE}"/>
                  </a:ext>
                </a:extLst>
              </p:cNvPr>
              <p:cNvSpPr txBox="1"/>
              <p:nvPr/>
            </p:nvSpPr>
            <p:spPr>
              <a:xfrm>
                <a:off x="3609892" y="1614437"/>
                <a:ext cx="499342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GB" sz="32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32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GB" sz="3200" b="0" i="1" smtClean="0">
                                  <a:latin typeface="Cambria Math"/>
                                </a:rPr>
                                <m:t>𝑊</m:t>
                              </m:r>
                              <m:r>
                                <a:rPr lang="en-GB" sz="3200" b="0" i="1" smtClean="0"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GB" sz="32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</m:d>
                          <m:r>
                            <a:rPr lang="en-GB" sz="3200" b="0" i="1" smtClean="0">
                              <a:latin typeface="Cambria Math"/>
                            </a:rPr>
                            <m:t>= 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/>
                            </a:rPr>
                            <m:t> </m:t>
                          </m:r>
                        </m:sup>
                      </m:sSup>
                      <m:sSub>
                        <m:sSubPr>
                          <m:ctrlPr>
                            <a:rPr lang="en-GB" sz="3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89B8447-D000-4F2A-973F-4ADEC2FFB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892" y="1614437"/>
                <a:ext cx="4993420" cy="49244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02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Today’s 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Image classifiers</a:t>
            </a:r>
          </a:p>
          <a:p>
            <a:r>
              <a:rPr lang="en-GB" dirty="0" smtClean="0"/>
              <a:t>Loss functions</a:t>
            </a:r>
          </a:p>
          <a:p>
            <a:r>
              <a:rPr lang="en-GB" dirty="0" smtClean="0"/>
              <a:t>Evaluating a classifier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2465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Next steps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Define a </a:t>
            </a:r>
            <a:r>
              <a:rPr lang="en-GB" b="1" dirty="0" smtClean="0"/>
              <a:t>loss function </a:t>
            </a:r>
            <a:r>
              <a:rPr lang="en-GB" b="1" i="1" dirty="0" smtClean="0"/>
              <a:t>L</a:t>
            </a:r>
          </a:p>
          <a:p>
            <a:pPr lvl="1"/>
            <a:r>
              <a:rPr lang="en-GB" b="1" i="1" dirty="0" smtClean="0"/>
              <a:t>L </a:t>
            </a:r>
            <a:r>
              <a:rPr lang="en-GB" b="1" dirty="0" smtClean="0"/>
              <a:t> - </a:t>
            </a:r>
            <a:r>
              <a:rPr lang="en-GB" dirty="0" smtClean="0"/>
              <a:t>measures the quality of W and b based on how well the predicted scores agree with the ground truth labels</a:t>
            </a:r>
          </a:p>
          <a:p>
            <a:pPr lvl="1"/>
            <a:r>
              <a:rPr lang="en-GB" b="1" i="1" dirty="0" smtClean="0"/>
              <a:t>L </a:t>
            </a:r>
            <a:r>
              <a:rPr lang="en-GB" b="1" dirty="0" smtClean="0"/>
              <a:t>– </a:t>
            </a:r>
            <a:r>
              <a:rPr lang="en-GB" dirty="0" smtClean="0"/>
              <a:t>how happy are we with the scores across the training data? How good is our (current) classifier?</a:t>
            </a:r>
            <a:r>
              <a:rPr lang="en-GB" b="1" dirty="0" smtClean="0"/>
              <a:t> </a:t>
            </a:r>
            <a:endParaRPr lang="en-GB" b="1" i="1" dirty="0" smtClean="0"/>
          </a:p>
          <a:p>
            <a:r>
              <a:rPr lang="en-GB" dirty="0" smtClean="0"/>
              <a:t>Find an efficient way to determine the parameters (W and b) such that the loss function is minimized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164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Loss function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299791"/>
                <a:ext cx="10515600" cy="2877172"/>
              </a:xfrm>
            </p:spPr>
            <p:txBody>
              <a:bodyPr/>
              <a:lstStyle/>
              <a:p>
                <a:r>
                  <a:rPr lang="en-GB" dirty="0" smtClean="0"/>
                  <a:t>N – number of training examples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GB" i="1">
                        <a:latin typeface="Cambria Math"/>
                      </a:rPr>
                      <m:t> </m:t>
                    </m:r>
                  </m:oMath>
                </a14:m>
                <a:r>
                  <a:rPr lang="en-GB" dirty="0" smtClean="0"/>
                  <a:t> - </a:t>
                </a:r>
                <a:r>
                  <a:rPr lang="en-GB" dirty="0" err="1"/>
                  <a:t>i</a:t>
                </a:r>
                <a:r>
                  <a:rPr lang="en-GB" baseline="30000" dirty="0" err="1"/>
                  <a:t>th</a:t>
                </a:r>
                <a:r>
                  <a:rPr lang="en-GB" baseline="30000" dirty="0"/>
                  <a:t> </a:t>
                </a:r>
                <a:r>
                  <a:rPr lang="en-GB" dirty="0" smtClean="0"/>
                  <a:t>image in our training dataset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GB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 smtClean="0"/>
                  <a:t> - ground truth label for the </a:t>
                </a:r>
                <a:r>
                  <a:rPr lang="en-GB" dirty="0" err="1" smtClean="0"/>
                  <a:t>i</a:t>
                </a:r>
                <a:r>
                  <a:rPr lang="en-GB" baseline="30000" dirty="0" err="1" smtClean="0"/>
                  <a:t>th</a:t>
                </a:r>
                <a:r>
                  <a:rPr lang="en-GB" dirty="0" smtClean="0"/>
                  <a:t> image in our training set (i.e. cat, boat or shark) 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299791"/>
                <a:ext cx="10515600" cy="2877172"/>
              </a:xfrm>
              <a:blipFill rotWithShape="1">
                <a:blip r:embed="rId2"/>
                <a:stretch>
                  <a:fillRect l="-1043" t="-33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969660" y="2097156"/>
                <a:ext cx="4156573" cy="871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𝐿</m:t>
                      </m:r>
                      <m:r>
                        <a:rPr lang="en-GB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/>
                            </a:rPr>
                            <m:t> (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/>
                                </a:rPr>
                                <m:t> , </m:t>
                              </m:r>
                              <m:r>
                                <a:rPr lang="en-GB" b="0" i="1" smtClean="0">
                                  <a:latin typeface="Cambria Math"/>
                                </a:rPr>
                                <m:t>𝑊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660" y="2097156"/>
                <a:ext cx="4156573" cy="87126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891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– hinge loss or SVM loss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46151" y="1622066"/>
                <a:ext cx="10515600" cy="122450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GB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 smtClean="0"/>
                  <a:t> =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GB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GB" i="1">
                            <a:latin typeface="Cambria Math"/>
                          </a:rPr>
                          <m:t> , </m:t>
                        </m:r>
                        <m:r>
                          <a:rPr lang="en-GB" i="1">
                            <a:latin typeface="Cambria Math"/>
                          </a:rPr>
                          <m:t>𝑊</m:t>
                        </m:r>
                      </m:e>
                    </m:d>
                  </m:oMath>
                </a14:m>
                <a:r>
                  <a:rPr lang="en-GB" dirty="0" smtClean="0"/>
                  <a:t> - the prediction of the </a:t>
                </a:r>
                <a:r>
                  <a:rPr lang="en-GB" dirty="0" err="1" smtClean="0"/>
                  <a:t>j</a:t>
                </a:r>
                <a:r>
                  <a:rPr lang="en-GB" baseline="30000" dirty="0" err="1" smtClean="0"/>
                  <a:t>th</a:t>
                </a:r>
                <a:r>
                  <a:rPr lang="en-GB" baseline="30000" dirty="0" smtClean="0"/>
                  <a:t> </a:t>
                </a:r>
                <a:r>
                  <a:rPr lang="en-GB" dirty="0"/>
                  <a:t>image in our training </a:t>
                </a:r>
                <a:r>
                  <a:rPr lang="en-GB" dirty="0" smtClean="0"/>
                  <a:t>dataset</a:t>
                </a:r>
              </a:p>
              <a:p>
                <a:r>
                  <a:rPr lang="en-GB" dirty="0" smtClean="0"/>
                  <a:t>m – margin 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6151" y="1622066"/>
                <a:ext cx="10515600" cy="1224502"/>
              </a:xfrm>
              <a:blipFill rotWithShape="1">
                <a:blip r:embed="rId2"/>
                <a:stretch>
                  <a:fillRect l="-1043" t="-49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632D758A-BDAF-4AB9-8E10-233754196623}"/>
                  </a:ext>
                </a:extLst>
              </p:cNvPr>
              <p:cNvSpPr txBox="1"/>
              <p:nvPr/>
            </p:nvSpPr>
            <p:spPr>
              <a:xfrm>
                <a:off x="1281486" y="3119418"/>
                <a:ext cx="3166251" cy="8394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!=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⁡(0, 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32D758A-BDAF-4AB9-8E10-233754196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486" y="3119418"/>
                <a:ext cx="3166251" cy="83946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922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– hinge loss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46151" y="1622066"/>
                <a:ext cx="10515600" cy="122450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GB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 smtClean="0"/>
                  <a:t> =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GB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GB" i="1">
                            <a:latin typeface="Cambria Math"/>
                          </a:rPr>
                          <m:t> , </m:t>
                        </m:r>
                        <m:r>
                          <a:rPr lang="en-GB" i="1">
                            <a:latin typeface="Cambria Math"/>
                          </a:rPr>
                          <m:t>𝑊</m:t>
                        </m:r>
                      </m:e>
                    </m:d>
                  </m:oMath>
                </a14:m>
                <a:r>
                  <a:rPr lang="en-GB" dirty="0" smtClean="0"/>
                  <a:t> - the prediction of the </a:t>
                </a:r>
                <a:r>
                  <a:rPr lang="en-GB" dirty="0" err="1"/>
                  <a:t>j</a:t>
                </a:r>
                <a:r>
                  <a:rPr lang="en-GB" baseline="30000" dirty="0" err="1" smtClean="0"/>
                  <a:t>th</a:t>
                </a:r>
                <a:r>
                  <a:rPr lang="en-GB" baseline="30000" dirty="0" smtClean="0"/>
                  <a:t> </a:t>
                </a:r>
                <a:r>
                  <a:rPr lang="en-GB" dirty="0"/>
                  <a:t>image in our training </a:t>
                </a:r>
                <a:r>
                  <a:rPr lang="en-GB" dirty="0" smtClean="0"/>
                  <a:t>dataset</a:t>
                </a:r>
              </a:p>
              <a:p>
                <a:r>
                  <a:rPr lang="en-GB" dirty="0" smtClean="0"/>
                  <a:t>m – margin 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6151" y="1622066"/>
                <a:ext cx="10515600" cy="1224502"/>
              </a:xfrm>
              <a:blipFill rotWithShape="1">
                <a:blip r:embed="rId2"/>
                <a:stretch>
                  <a:fillRect l="-1043" t="-49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632D758A-BDAF-4AB9-8E10-233754196623}"/>
                  </a:ext>
                </a:extLst>
              </p:cNvPr>
              <p:cNvSpPr txBox="1"/>
              <p:nvPr/>
            </p:nvSpPr>
            <p:spPr>
              <a:xfrm>
                <a:off x="1281486" y="3119418"/>
                <a:ext cx="3166251" cy="8394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 </m:t>
                              </m:r>
                            </m:sub>
                          </m:sSub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!=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⁡(0, 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2D758A-BDAF-4AB9-8E10-233754196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486" y="3119418"/>
                <a:ext cx="3166251" cy="83946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233490" y="2764475"/>
                <a:ext cx="2258502" cy="3965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⁡(0, 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en-GB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490" y="2764475"/>
                <a:ext cx="2258502" cy="396519"/>
              </a:xfrm>
              <a:prstGeom prst="rect">
                <a:avLst/>
              </a:prstGeom>
              <a:blipFill rotWithShape="1"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721334" y="3160994"/>
                <a:ext cx="2238241" cy="12547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en-GB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GB" b="0" i="1" smtClean="0">
                        <a:latin typeface="Cambria Math"/>
                      </a:rPr>
                      <m:t>≥ </m:t>
                    </m:r>
                    <m:sSub>
                      <m:sSubPr>
                        <m:ctrlPr>
                          <a:rPr lang="en-GB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GB" dirty="0" smtClean="0"/>
              </a:p>
              <a:p>
                <a:r>
                  <a:rPr lang="en-GB" dirty="0"/>
                  <a:t> </a:t>
                </a:r>
                <a:r>
                  <a:rPr lang="en-GB" dirty="0" smtClean="0"/>
                  <a:t>    return 0</a:t>
                </a:r>
              </a:p>
              <a:p>
                <a:r>
                  <a:rPr lang="en-GB" dirty="0"/>
                  <a:t>e</a:t>
                </a:r>
                <a:r>
                  <a:rPr lang="en-GB" dirty="0" smtClean="0"/>
                  <a:t>lse:</a:t>
                </a:r>
              </a:p>
              <a:p>
                <a:r>
                  <a:rPr lang="en-GB" dirty="0" smtClean="0"/>
                  <a:t>    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en-GB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334" y="3160994"/>
                <a:ext cx="2238241" cy="1254702"/>
              </a:xfrm>
              <a:prstGeom prst="rect">
                <a:avLst/>
              </a:prstGeom>
              <a:blipFill rotWithShape="1">
                <a:blip r:embed="rId5"/>
                <a:stretch>
                  <a:fillRect l="-2452" t="-1951" b="-53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6172696" y="2673453"/>
            <a:ext cx="3275937" cy="19957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1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– hinge loss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46151" y="1622066"/>
                <a:ext cx="10515600" cy="122450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GB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 smtClean="0"/>
                  <a:t> =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GB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GB" i="1">
                            <a:latin typeface="Cambria Math"/>
                          </a:rPr>
                          <m:t> , </m:t>
                        </m:r>
                        <m:r>
                          <a:rPr lang="en-GB" i="1">
                            <a:latin typeface="Cambria Math"/>
                          </a:rPr>
                          <m:t>𝑊</m:t>
                        </m:r>
                      </m:e>
                    </m:d>
                  </m:oMath>
                </a14:m>
                <a:r>
                  <a:rPr lang="en-GB" dirty="0" smtClean="0"/>
                  <a:t> - the prediction of the </a:t>
                </a:r>
                <a:r>
                  <a:rPr lang="en-GB" dirty="0" err="1"/>
                  <a:t>j</a:t>
                </a:r>
                <a:r>
                  <a:rPr lang="en-GB" baseline="30000" dirty="0" err="1" smtClean="0"/>
                  <a:t>th</a:t>
                </a:r>
                <a:r>
                  <a:rPr lang="en-GB" baseline="30000" dirty="0" smtClean="0"/>
                  <a:t> </a:t>
                </a:r>
                <a:r>
                  <a:rPr lang="en-GB" dirty="0"/>
                  <a:t>image in our training </a:t>
                </a:r>
                <a:r>
                  <a:rPr lang="en-GB" dirty="0" smtClean="0"/>
                  <a:t>dataset</a:t>
                </a:r>
              </a:p>
              <a:p>
                <a:r>
                  <a:rPr lang="en-GB" dirty="0" smtClean="0"/>
                  <a:t>m – margin 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6151" y="1622066"/>
                <a:ext cx="10515600" cy="1224502"/>
              </a:xfrm>
              <a:blipFill rotWithShape="1">
                <a:blip r:embed="rId2"/>
                <a:stretch>
                  <a:fillRect l="-1043" t="-49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632D758A-BDAF-4AB9-8E10-233754196623}"/>
                  </a:ext>
                </a:extLst>
              </p:cNvPr>
              <p:cNvSpPr txBox="1"/>
              <p:nvPr/>
            </p:nvSpPr>
            <p:spPr>
              <a:xfrm>
                <a:off x="1299750" y="2983765"/>
                <a:ext cx="3166251" cy="8394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 </m:t>
                              </m:r>
                            </m:sub>
                          </m:sSub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!=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⁡(0, 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2D758A-BDAF-4AB9-8E10-233754196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750" y="2983765"/>
                <a:ext cx="3166251" cy="83946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/>
          <p:cNvGrpSpPr/>
          <p:nvPr/>
        </p:nvGrpSpPr>
        <p:grpSpPr>
          <a:xfrm>
            <a:off x="6021621" y="2731762"/>
            <a:ext cx="3275937" cy="1995777"/>
            <a:chOff x="7670192" y="2693749"/>
            <a:chExt cx="3275937" cy="1995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7730986" y="2784771"/>
                  <a:ext cx="2258502" cy="39651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⁡(0, </m:t>
                        </m:r>
                        <m:sSub>
                          <m:sSubPr>
                            <m:ctrlPr>
                              <a:rPr lang="en-GB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0986" y="2784771"/>
                  <a:ext cx="2258502" cy="396519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615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8218830" y="3181290"/>
                  <a:ext cx="2238241" cy="12547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if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≥ 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endParaRPr lang="en-GB" dirty="0" smtClean="0"/>
                </a:p>
                <a:p>
                  <a:r>
                    <a:rPr lang="en-GB" dirty="0"/>
                    <a:t> </a:t>
                  </a:r>
                  <a:r>
                    <a:rPr lang="en-GB" dirty="0" smtClean="0"/>
                    <a:t>    return 0</a:t>
                  </a:r>
                </a:p>
                <a:p>
                  <a:r>
                    <a:rPr lang="en-GB" dirty="0"/>
                    <a:t>e</a:t>
                  </a:r>
                  <a:r>
                    <a:rPr lang="en-GB" dirty="0" smtClean="0"/>
                    <a:t>lse:</a:t>
                  </a:r>
                </a:p>
                <a:p>
                  <a:r>
                    <a:rPr lang="en-GB" dirty="0" smtClean="0"/>
                    <a:t>    return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en-GB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8830" y="3181290"/>
                  <a:ext cx="2238241" cy="125470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2452" t="-1942" b="-485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9"/>
            <p:cNvSpPr/>
            <p:nvPr/>
          </p:nvSpPr>
          <p:spPr>
            <a:xfrm>
              <a:off x="7670192" y="2693749"/>
              <a:ext cx="3275937" cy="199577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id="{632D758A-BDAF-4AB9-8E10-233754196623}"/>
                  </a:ext>
                </a:extLst>
              </p:cNvPr>
              <p:cNvSpPr txBox="1"/>
              <p:nvPr/>
            </p:nvSpPr>
            <p:spPr>
              <a:xfrm>
                <a:off x="1299750" y="4689526"/>
                <a:ext cx="4165158" cy="7236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!=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GB" b="0" i="1" smtClean="0">
                              <a:latin typeface="Cambria Math"/>
                            </a:rPr>
                            <m:t> </m:t>
                          </m:r>
                        </m:e>
                      </m:nary>
                      <m:d>
                        <m:dPr>
                          <m:begChr m:val="{"/>
                          <m:endChr m:val=""/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          0,   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GB" b="0" i="1" smtClean="0">
                                  <a:latin typeface="Cambria Math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GB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&amp;</m:t>
                              </m:r>
                              <m:r>
                                <a:rPr lang="en-GB" b="0" i="1" smtClean="0">
                                  <a:latin typeface="Cambria Math"/>
                                </a:rPr>
                                <m:t>𝑚</m:t>
                              </m:r>
                              <m:r>
                                <a:rPr lang="en-GB" b="0" i="1" smtClean="0">
                                  <a:latin typeface="Cambria Math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GB" b="0" i="1" smtClean="0">
                                  <a:latin typeface="Cambria Math"/>
                                </a:rPr>
                                <m:t>,  </m:t>
                              </m:r>
                              <m:r>
                                <a:rPr lang="en-GB" b="0" i="1" smtClean="0">
                                  <a:latin typeface="Cambria Math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2D758A-BDAF-4AB9-8E10-233754196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750" y="4689526"/>
                <a:ext cx="4165158" cy="72366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29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– hinge loss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46151" y="1622066"/>
                <a:ext cx="10515600" cy="122450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GB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 smtClean="0"/>
                  <a:t> =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GB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GB" i="1">
                            <a:latin typeface="Cambria Math"/>
                          </a:rPr>
                          <m:t> , </m:t>
                        </m:r>
                        <m:r>
                          <a:rPr lang="en-GB" i="1">
                            <a:latin typeface="Cambria Math"/>
                          </a:rPr>
                          <m:t>𝑊</m:t>
                        </m:r>
                      </m:e>
                    </m:d>
                  </m:oMath>
                </a14:m>
                <a:r>
                  <a:rPr lang="en-GB" dirty="0" smtClean="0"/>
                  <a:t> - the prediction of the </a:t>
                </a:r>
                <a:r>
                  <a:rPr lang="en-GB" dirty="0" err="1"/>
                  <a:t>j</a:t>
                </a:r>
                <a:r>
                  <a:rPr lang="en-GB" baseline="30000" dirty="0" err="1" smtClean="0"/>
                  <a:t>th</a:t>
                </a:r>
                <a:r>
                  <a:rPr lang="en-GB" baseline="30000" dirty="0" smtClean="0"/>
                  <a:t> </a:t>
                </a:r>
                <a:r>
                  <a:rPr lang="en-GB" dirty="0"/>
                  <a:t>image in our training </a:t>
                </a:r>
                <a:r>
                  <a:rPr lang="en-GB" dirty="0" smtClean="0"/>
                  <a:t>dataset</a:t>
                </a:r>
              </a:p>
              <a:p>
                <a:r>
                  <a:rPr lang="en-GB" dirty="0" smtClean="0"/>
                  <a:t>m – margin 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6151" y="1622066"/>
                <a:ext cx="10515600" cy="1224502"/>
              </a:xfrm>
              <a:blipFill rotWithShape="1">
                <a:blip r:embed="rId2"/>
                <a:stretch>
                  <a:fillRect l="-1043" t="-49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632D758A-BDAF-4AB9-8E10-233754196623}"/>
                  </a:ext>
                </a:extLst>
              </p:cNvPr>
              <p:cNvSpPr txBox="1"/>
              <p:nvPr/>
            </p:nvSpPr>
            <p:spPr>
              <a:xfrm>
                <a:off x="2007416" y="3085841"/>
                <a:ext cx="3166251" cy="8394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 </m:t>
                              </m:r>
                            </m:sub>
                          </m:sSub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!=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⁡(0, 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2D758A-BDAF-4AB9-8E10-233754196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416" y="3085841"/>
                <a:ext cx="3166251" cy="83946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6545030" y="2612493"/>
            <a:ext cx="3275937" cy="1995777"/>
            <a:chOff x="7670192" y="2693749"/>
            <a:chExt cx="3275937" cy="1995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7730986" y="2784771"/>
                  <a:ext cx="2258502" cy="39651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⁡(0, </m:t>
                        </m:r>
                        <m:sSub>
                          <m:sSubPr>
                            <m:ctrlPr>
                              <a:rPr lang="en-GB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0986" y="2784771"/>
                  <a:ext cx="2258502" cy="396519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454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8218830" y="3181290"/>
                  <a:ext cx="2238241" cy="12547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if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≥ 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endParaRPr lang="en-GB" dirty="0" smtClean="0"/>
                </a:p>
                <a:p>
                  <a:r>
                    <a:rPr lang="en-GB" dirty="0"/>
                    <a:t> </a:t>
                  </a:r>
                  <a:r>
                    <a:rPr lang="en-GB" dirty="0" smtClean="0"/>
                    <a:t>    return 0</a:t>
                  </a:r>
                </a:p>
                <a:p>
                  <a:r>
                    <a:rPr lang="en-GB" dirty="0"/>
                    <a:t>e</a:t>
                  </a:r>
                  <a:r>
                    <a:rPr lang="en-GB" dirty="0" smtClean="0"/>
                    <a:t>lse:</a:t>
                  </a:r>
                </a:p>
                <a:p>
                  <a:r>
                    <a:rPr lang="en-GB" dirty="0" smtClean="0"/>
                    <a:t>    return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en-GB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8830" y="3181290"/>
                  <a:ext cx="2238241" cy="125470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2452" t="-1951" b="-536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9"/>
            <p:cNvSpPr/>
            <p:nvPr/>
          </p:nvSpPr>
          <p:spPr>
            <a:xfrm>
              <a:off x="7670192" y="2693749"/>
              <a:ext cx="3275937" cy="199577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id="{632D758A-BDAF-4AB9-8E10-233754196623}"/>
                  </a:ext>
                </a:extLst>
              </p:cNvPr>
              <p:cNvSpPr txBox="1"/>
              <p:nvPr/>
            </p:nvSpPr>
            <p:spPr>
              <a:xfrm>
                <a:off x="1862593" y="4137169"/>
                <a:ext cx="4165158" cy="7236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!=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GB" b="0" i="1" smtClean="0">
                              <a:latin typeface="Cambria Math"/>
                            </a:rPr>
                            <m:t> </m:t>
                          </m:r>
                        </m:e>
                      </m:nary>
                      <m:d>
                        <m:dPr>
                          <m:begChr m:val="{"/>
                          <m:endChr m:val=""/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          0,   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GB" b="0" i="1" smtClean="0">
                                  <a:latin typeface="Cambria Math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GB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+ </m:t>
                                  </m:r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GB" b="0" i="1" smtClean="0">
                                  <a:latin typeface="Cambria Math"/>
                                </a:rPr>
                                <m:t>,  </m:t>
                              </m:r>
                              <m:r>
                                <a:rPr lang="en-GB" b="0" i="1" smtClean="0">
                                  <a:latin typeface="Cambria Math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2D758A-BDAF-4AB9-8E10-233754196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2593" y="4137169"/>
                <a:ext cx="4165158" cy="72366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13469" y="5301734"/>
            <a:ext cx="11378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Intuition: we are “happy” if the score of the correct class if larger, by a margin of at least m,  than the score of the other classes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45577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– hinge loss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46151" y="1622066"/>
                <a:ext cx="10515600" cy="122450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GB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 smtClean="0"/>
                  <a:t> =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GB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GB" i="1">
                            <a:latin typeface="Cambria Math"/>
                          </a:rPr>
                          <m:t> , </m:t>
                        </m:r>
                        <m:r>
                          <a:rPr lang="en-GB" i="1">
                            <a:latin typeface="Cambria Math"/>
                          </a:rPr>
                          <m:t>𝑊</m:t>
                        </m:r>
                      </m:e>
                    </m:d>
                  </m:oMath>
                </a14:m>
                <a:r>
                  <a:rPr lang="en-GB" dirty="0" smtClean="0"/>
                  <a:t> - the prediction of the </a:t>
                </a:r>
                <a:r>
                  <a:rPr lang="en-GB" dirty="0" err="1"/>
                  <a:t>j</a:t>
                </a:r>
                <a:r>
                  <a:rPr lang="en-GB" baseline="30000" dirty="0" err="1" smtClean="0"/>
                  <a:t>th</a:t>
                </a:r>
                <a:r>
                  <a:rPr lang="en-GB" baseline="30000" dirty="0" smtClean="0"/>
                  <a:t> </a:t>
                </a:r>
                <a:r>
                  <a:rPr lang="en-GB" dirty="0"/>
                  <a:t>image in our training </a:t>
                </a:r>
                <a:r>
                  <a:rPr lang="en-GB" dirty="0" smtClean="0"/>
                  <a:t>dataset</a:t>
                </a:r>
              </a:p>
              <a:p>
                <a:r>
                  <a:rPr lang="en-GB" dirty="0" smtClean="0"/>
                  <a:t>m – margin 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6151" y="1622066"/>
                <a:ext cx="10515600" cy="1224502"/>
              </a:xfrm>
              <a:blipFill rotWithShape="1">
                <a:blip r:embed="rId2"/>
                <a:stretch>
                  <a:fillRect l="-1043" t="-49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632D758A-BDAF-4AB9-8E10-233754196623}"/>
                  </a:ext>
                </a:extLst>
              </p:cNvPr>
              <p:cNvSpPr txBox="1"/>
              <p:nvPr/>
            </p:nvSpPr>
            <p:spPr>
              <a:xfrm>
                <a:off x="1337145" y="3061219"/>
                <a:ext cx="3166251" cy="8394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 </m:t>
                              </m:r>
                            </m:sub>
                          </m:sSub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!=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⁡(0, 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2D758A-BDAF-4AB9-8E10-233754196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145" y="3061219"/>
                <a:ext cx="3166251" cy="83946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632D758A-BDAF-4AB9-8E10-233754196623}"/>
                  </a:ext>
                </a:extLst>
              </p:cNvPr>
              <p:cNvSpPr txBox="1"/>
              <p:nvPr/>
            </p:nvSpPr>
            <p:spPr>
              <a:xfrm>
                <a:off x="914027" y="4557388"/>
                <a:ext cx="4165158" cy="7236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!=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GB" b="0" i="1" smtClean="0">
                              <a:latin typeface="Cambria Math"/>
                            </a:rPr>
                            <m:t> </m:t>
                          </m:r>
                        </m:e>
                      </m:nary>
                      <m:d>
                        <m:dPr>
                          <m:begChr m:val="{"/>
                          <m:endChr m:val=""/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          0,   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GB" b="0" i="1" smtClean="0">
                                  <a:latin typeface="Cambria Math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GB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+ </m:t>
                                  </m:r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GB" b="0" i="1" smtClean="0">
                                  <a:latin typeface="Cambria Math"/>
                                </a:rPr>
                                <m:t>,  </m:t>
                              </m:r>
                              <m:r>
                                <a:rPr lang="en-GB" b="0" i="1" smtClean="0">
                                  <a:latin typeface="Cambria Math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2D758A-BDAF-4AB9-8E10-233754196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27" y="4557388"/>
                <a:ext cx="4165158" cy="72366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>
          <a:xfrm flipV="1">
            <a:off x="6217920" y="2790908"/>
            <a:ext cx="0" cy="30055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979381" y="5605670"/>
            <a:ext cx="375301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132320" y="5471160"/>
            <a:ext cx="0" cy="2703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437659" y="5471160"/>
            <a:ext cx="0" cy="2703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246828" y="5939624"/>
                <a:ext cx="510076" cy="396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en-GB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6828" y="5939624"/>
                <a:ext cx="510076" cy="396519"/>
              </a:xfrm>
              <a:prstGeom prst="rect">
                <a:avLst/>
              </a:prstGeom>
              <a:blipFill rotWithShape="1">
                <a:blip r:embed="rId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925981" y="5939624"/>
                <a:ext cx="412677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981" y="5939624"/>
                <a:ext cx="412677" cy="391646"/>
              </a:xfrm>
              <a:prstGeom prst="rect">
                <a:avLst/>
              </a:prstGeom>
              <a:blipFill rotWithShape="1">
                <a:blip r:embed="rId6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/>
          <p:cNvCxnSpPr/>
          <p:nvPr/>
        </p:nvCxnSpPr>
        <p:spPr>
          <a:xfrm>
            <a:off x="8437659" y="5605670"/>
            <a:ext cx="1191371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Brace 5"/>
          <p:cNvSpPr/>
          <p:nvPr/>
        </p:nvSpPr>
        <p:spPr>
          <a:xfrm rot="5400000">
            <a:off x="7620827" y="5344435"/>
            <a:ext cx="324679" cy="1190377"/>
          </a:xfrm>
          <a:prstGeom prst="rightBrace">
            <a:avLst>
              <a:gd name="adj1" fmla="val 18129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7598661" y="624380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3506525" y="4850296"/>
            <a:ext cx="114954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534107" y="3924372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loss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818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– hinge loss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46151" y="1622066"/>
                <a:ext cx="10515600" cy="122450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GB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 smtClean="0"/>
                  <a:t> =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GB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GB" i="1">
                            <a:latin typeface="Cambria Math"/>
                          </a:rPr>
                          <m:t> , </m:t>
                        </m:r>
                        <m:r>
                          <a:rPr lang="en-GB" i="1">
                            <a:latin typeface="Cambria Math"/>
                          </a:rPr>
                          <m:t>𝑊</m:t>
                        </m:r>
                      </m:e>
                    </m:d>
                  </m:oMath>
                </a14:m>
                <a:r>
                  <a:rPr lang="en-GB" dirty="0" smtClean="0"/>
                  <a:t> - the prediction of the </a:t>
                </a:r>
                <a:r>
                  <a:rPr lang="en-GB" dirty="0" err="1"/>
                  <a:t>j</a:t>
                </a:r>
                <a:r>
                  <a:rPr lang="en-GB" baseline="30000" dirty="0" err="1" smtClean="0"/>
                  <a:t>th</a:t>
                </a:r>
                <a:r>
                  <a:rPr lang="en-GB" baseline="30000" dirty="0" smtClean="0"/>
                  <a:t> </a:t>
                </a:r>
                <a:r>
                  <a:rPr lang="en-GB" dirty="0"/>
                  <a:t>image in our training </a:t>
                </a:r>
                <a:r>
                  <a:rPr lang="en-GB" dirty="0" smtClean="0"/>
                  <a:t>dataset</a:t>
                </a:r>
              </a:p>
              <a:p>
                <a:r>
                  <a:rPr lang="en-GB" dirty="0" smtClean="0"/>
                  <a:t>m – margin 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6151" y="1622066"/>
                <a:ext cx="10515600" cy="1224502"/>
              </a:xfrm>
              <a:blipFill rotWithShape="1">
                <a:blip r:embed="rId2"/>
                <a:stretch>
                  <a:fillRect l="-1043" t="-49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632D758A-BDAF-4AB9-8E10-233754196623}"/>
                  </a:ext>
                </a:extLst>
              </p:cNvPr>
              <p:cNvSpPr txBox="1"/>
              <p:nvPr/>
            </p:nvSpPr>
            <p:spPr>
              <a:xfrm>
                <a:off x="1337145" y="3061219"/>
                <a:ext cx="3166251" cy="8394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 </m:t>
                              </m:r>
                            </m:sub>
                          </m:sSub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!=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⁡(0, 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2D758A-BDAF-4AB9-8E10-233754196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145" y="3061219"/>
                <a:ext cx="3166251" cy="83946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632D758A-BDAF-4AB9-8E10-233754196623}"/>
                  </a:ext>
                </a:extLst>
              </p:cNvPr>
              <p:cNvSpPr txBox="1"/>
              <p:nvPr/>
            </p:nvSpPr>
            <p:spPr>
              <a:xfrm>
                <a:off x="914027" y="4557388"/>
                <a:ext cx="4165158" cy="7236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!=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GB" b="0" i="1" smtClean="0">
                              <a:latin typeface="Cambria Math"/>
                            </a:rPr>
                            <m:t> </m:t>
                          </m:r>
                        </m:e>
                      </m:nary>
                      <m:d>
                        <m:dPr>
                          <m:begChr m:val="{"/>
                          <m:endChr m:val=""/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          0,   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GB" b="0" i="1" smtClean="0">
                                  <a:latin typeface="Cambria Math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GB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GB" b="0" i="1" smtClean="0">
                                  <a:latin typeface="Cambria Math"/>
                                </a:rPr>
                                <m:t>,  </m:t>
                              </m:r>
                              <m:r>
                                <a:rPr lang="en-GB" b="0" i="1" smtClean="0">
                                  <a:latin typeface="Cambria Math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32D758A-BDAF-4AB9-8E10-233754196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27" y="4557388"/>
                <a:ext cx="4165158" cy="72366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/>
          <p:cNvCxnSpPr/>
          <p:nvPr/>
        </p:nvCxnSpPr>
        <p:spPr>
          <a:xfrm>
            <a:off x="7132320" y="5471160"/>
            <a:ext cx="0" cy="2703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437659" y="5471160"/>
            <a:ext cx="0" cy="2703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98661" y="624380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3506525" y="5160397"/>
            <a:ext cx="114954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5534107" y="2790908"/>
            <a:ext cx="4198290" cy="3545235"/>
            <a:chOff x="5534107" y="2790908"/>
            <a:chExt cx="4198290" cy="3545235"/>
          </a:xfrm>
        </p:grpSpPr>
        <p:cxnSp>
          <p:nvCxnSpPr>
            <p:cNvPr id="13" name="Straight Arrow Connector 12"/>
            <p:cNvCxnSpPr/>
            <p:nvPr/>
          </p:nvCxnSpPr>
          <p:spPr>
            <a:xfrm flipV="1">
              <a:off x="6217920" y="2790908"/>
              <a:ext cx="0" cy="300559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5979381" y="5605670"/>
              <a:ext cx="375301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8246828" y="5939624"/>
                  <a:ext cx="510076" cy="3965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6828" y="5939624"/>
                  <a:ext cx="510076" cy="396519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6925981" y="5939624"/>
                  <a:ext cx="412677" cy="3916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5981" y="5939624"/>
                  <a:ext cx="412677" cy="391646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615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Connector 22"/>
            <p:cNvCxnSpPr/>
            <p:nvPr/>
          </p:nvCxnSpPr>
          <p:spPr>
            <a:xfrm>
              <a:off x="8437659" y="5605670"/>
              <a:ext cx="1191371" cy="0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ight Brace 5"/>
            <p:cNvSpPr/>
            <p:nvPr/>
          </p:nvSpPr>
          <p:spPr>
            <a:xfrm rot="5400000">
              <a:off x="7620827" y="5344435"/>
              <a:ext cx="324679" cy="1190377"/>
            </a:xfrm>
            <a:prstGeom prst="rightBrace">
              <a:avLst>
                <a:gd name="adj1" fmla="val 18129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/>
            <p:cNvCxnSpPr/>
            <p:nvPr/>
          </p:nvCxnSpPr>
          <p:spPr>
            <a:xfrm flipH="1" flipV="1">
              <a:off x="6376946" y="3544957"/>
              <a:ext cx="2060713" cy="2060713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5534107" y="3924372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loss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64631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3331"/>
          </a:xfrm>
        </p:spPr>
        <p:txBody>
          <a:bodyPr/>
          <a:lstStyle/>
          <a:p>
            <a:r>
              <a:rPr lang="en-GB" dirty="0"/>
              <a:t>Example – hinge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xmlns="" id="{632D758A-BDAF-4AB9-8E10-233754196623}"/>
                  </a:ext>
                </a:extLst>
              </p:cNvPr>
              <p:cNvSpPr txBox="1"/>
              <p:nvPr/>
            </p:nvSpPr>
            <p:spPr>
              <a:xfrm>
                <a:off x="6181851" y="1606898"/>
                <a:ext cx="3318922" cy="8394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!=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⁡(0, 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32D758A-BDAF-4AB9-8E10-233754196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851" y="1606898"/>
                <a:ext cx="3318922" cy="83946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6181851" y="2652164"/>
            <a:ext cx="1524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Let’s set m = 1</a:t>
            </a:r>
            <a:endParaRPr lang="en-GB" dirty="0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2554778"/>
              </p:ext>
            </p:extLst>
          </p:nvPr>
        </p:nvGraphicFramePr>
        <p:xfrm>
          <a:off x="835757" y="1746056"/>
          <a:ext cx="5875337" cy="314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9" name="Document" r:id="rId5" imgW="5875638" imgH="3141473" progId="Word.Document.12">
                  <p:embed/>
                </p:oleObj>
              </mc:Choice>
              <mc:Fallback>
                <p:oleObj name="Document" r:id="rId5" imgW="5875638" imgH="314147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5757" y="1746056"/>
                        <a:ext cx="5875337" cy="3141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6181851" y="3504741"/>
            <a:ext cx="1282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For image 1</a:t>
            </a:r>
            <a:endParaRPr lang="en-GB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xmlns="" xmlns:lc="http://schemas.openxmlformats.org/drawingml/2006/lockedCanvas" id="{D4034DCE-BF74-4CAB-B729-09144094A5F2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318" y="3357307"/>
            <a:ext cx="513454" cy="51676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343184" y="4031311"/>
            <a:ext cx="4327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=max(0,  - 5 – 3.2 + 1) + max(0, 10 – 3.2 + 1)</a:t>
            </a:r>
          </a:p>
          <a:p>
            <a:r>
              <a:rPr lang="en-GB" dirty="0" smtClean="0"/>
              <a:t>= 0 + 7.8</a:t>
            </a:r>
          </a:p>
          <a:p>
            <a:r>
              <a:rPr lang="en-GB" dirty="0" smtClean="0"/>
              <a:t>= 7.8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150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785" y="245856"/>
            <a:ext cx="10515600" cy="1193331"/>
          </a:xfrm>
        </p:spPr>
        <p:txBody>
          <a:bodyPr/>
          <a:lstStyle/>
          <a:p>
            <a:r>
              <a:rPr lang="en-GB" dirty="0"/>
              <a:t>Example – hinge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xmlns="" id="{632D758A-BDAF-4AB9-8E10-233754196623}"/>
                  </a:ext>
                </a:extLst>
              </p:cNvPr>
              <p:cNvSpPr txBox="1"/>
              <p:nvPr/>
            </p:nvSpPr>
            <p:spPr>
              <a:xfrm>
                <a:off x="6181851" y="1606898"/>
                <a:ext cx="3318922" cy="8394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!=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⁡(0, 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32D758A-BDAF-4AB9-8E10-233754196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851" y="1606898"/>
                <a:ext cx="3318922" cy="83946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6181851" y="2652164"/>
            <a:ext cx="1524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Let’s set m = 1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6181851" y="3504741"/>
            <a:ext cx="1282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For image 1</a:t>
            </a:r>
            <a:endParaRPr lang="en-GB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xmlns="" xmlns:lc="http://schemas.openxmlformats.org/drawingml/2006/lockedCanvas" id="{D4034DCE-BF74-4CAB-B729-09144094A5F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318" y="3357307"/>
            <a:ext cx="513454" cy="51676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343184" y="4031311"/>
            <a:ext cx="4327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=max(0,  - 5 – 3.2 + 1) + max(0, 10 – 3.2 + 1)</a:t>
            </a:r>
          </a:p>
          <a:p>
            <a:r>
              <a:rPr lang="en-GB" dirty="0" smtClean="0"/>
              <a:t>= 0 + 7.8</a:t>
            </a:r>
          </a:p>
          <a:p>
            <a:r>
              <a:rPr lang="en-GB" dirty="0" smtClean="0"/>
              <a:t>= 7.8</a:t>
            </a:r>
            <a:endParaRPr lang="en-GB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2679398"/>
              </p:ext>
            </p:extLst>
          </p:nvPr>
        </p:nvGraphicFramePr>
        <p:xfrm>
          <a:off x="541558" y="1786475"/>
          <a:ext cx="5875337" cy="314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6" name="Document" r:id="rId6" imgW="5875638" imgH="3141473" progId="Word.Document.12">
                  <p:embed/>
                </p:oleObj>
              </mc:Choice>
              <mc:Fallback>
                <p:oleObj name="Document" r:id="rId6" imgW="5875638" imgH="314147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1558" y="1786475"/>
                        <a:ext cx="5875337" cy="3141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908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9FB58BEA-44EA-46A6-8B59-748E35398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529"/>
            <a:ext cx="10515600" cy="1325563"/>
          </a:xfrm>
        </p:spPr>
        <p:txBody>
          <a:bodyPr/>
          <a:lstStyle/>
          <a:p>
            <a:r>
              <a:rPr lang="en-GB" dirty="0"/>
              <a:t>Image </a:t>
            </a:r>
            <a:r>
              <a:rPr lang="en-GB" dirty="0" smtClean="0"/>
              <a:t>classification I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F559540-5B26-4292-B33C-4A20AB711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571" y="2363584"/>
            <a:ext cx="2700000" cy="270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xmlns="" id="{420124A6-F926-491A-ACB2-04F2DEAC0232}"/>
              </a:ext>
            </a:extLst>
          </p:cNvPr>
          <p:cNvSpPr/>
          <p:nvPr/>
        </p:nvSpPr>
        <p:spPr>
          <a:xfrm>
            <a:off x="5895630" y="2687216"/>
            <a:ext cx="1931436" cy="1828800"/>
          </a:xfrm>
          <a:prstGeom prst="ellips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/>
              <a:t>Classifier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A10AFD11-E2F2-43A1-8952-12B963BC4012}"/>
              </a:ext>
            </a:extLst>
          </p:cNvPr>
          <p:cNvCxnSpPr/>
          <p:nvPr/>
        </p:nvCxnSpPr>
        <p:spPr>
          <a:xfrm>
            <a:off x="4348066" y="3620277"/>
            <a:ext cx="13529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BD08167-30DD-4F55-A147-966B3927AD27}"/>
              </a:ext>
            </a:extLst>
          </p:cNvPr>
          <p:cNvSpPr txBox="1"/>
          <p:nvPr/>
        </p:nvSpPr>
        <p:spPr>
          <a:xfrm>
            <a:off x="9904208" y="3414673"/>
            <a:ext cx="65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CAT*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8FB3DB9-7F55-4E36-A7C3-04595F43FE61}"/>
              </a:ext>
            </a:extLst>
          </p:cNvPr>
          <p:cNvSpPr txBox="1"/>
          <p:nvPr/>
        </p:nvSpPr>
        <p:spPr>
          <a:xfrm>
            <a:off x="152688" y="6489250"/>
            <a:ext cx="48718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Image source: </a:t>
            </a:r>
            <a:r>
              <a:rPr lang="en-GB" sz="1000" dirty="0">
                <a:hlinkClick r:id="rId3"/>
              </a:rPr>
              <a:t>https://katzenworld.co.uk/2019/06/30/mews-funny-cat-picture-collection/</a:t>
            </a:r>
            <a:endParaRPr lang="en-GB" sz="10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CFC73EF3-0058-4358-BED8-89AA211C9573}"/>
              </a:ext>
            </a:extLst>
          </p:cNvPr>
          <p:cNvCxnSpPr>
            <a:cxnSpLocks/>
          </p:cNvCxnSpPr>
          <p:nvPr/>
        </p:nvCxnSpPr>
        <p:spPr>
          <a:xfrm>
            <a:off x="8360229" y="3638938"/>
            <a:ext cx="10108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42A52BA-F6B1-43F5-BF19-5AB4227FE198}"/>
              </a:ext>
            </a:extLst>
          </p:cNvPr>
          <p:cNvSpPr txBox="1"/>
          <p:nvPr/>
        </p:nvSpPr>
        <p:spPr>
          <a:xfrm>
            <a:off x="8772523" y="5288921"/>
            <a:ext cx="2438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 assuming that we have a set of labels L  = {cat</a:t>
            </a:r>
            <a:r>
              <a:rPr lang="en-GB"/>
              <a:t>, </a:t>
            </a:r>
            <a:r>
              <a:rPr lang="en-GB" smtClean="0"/>
              <a:t>shark, </a:t>
            </a:r>
            <a:r>
              <a:rPr lang="en-GB" dirty="0"/>
              <a:t>ship …}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19571" y="5322030"/>
            <a:ext cx="3255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X</a:t>
            </a:r>
            <a:r>
              <a:rPr lang="en-GB" baseline="-25000" dirty="0" smtClean="0"/>
              <a:t>i </a:t>
            </a:r>
            <a:r>
              <a:rPr lang="en-GB" dirty="0" smtClean="0"/>
              <a:t> - image sample to be classifier</a:t>
            </a:r>
            <a:endParaRPr lang="en-GB" baseline="-25000" dirty="0"/>
          </a:p>
        </p:txBody>
      </p:sp>
      <p:sp>
        <p:nvSpPr>
          <p:cNvPr id="11" name="TextBox 10"/>
          <p:cNvSpPr txBox="1"/>
          <p:nvPr/>
        </p:nvSpPr>
        <p:spPr>
          <a:xfrm>
            <a:off x="1463765" y="5744428"/>
            <a:ext cx="17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y</a:t>
            </a:r>
            <a:r>
              <a:rPr lang="en-GB" baseline="-25000" dirty="0" err="1" smtClean="0"/>
              <a:t>i</a:t>
            </a:r>
            <a:r>
              <a:rPr lang="en-GB" baseline="-25000" dirty="0" smtClean="0"/>
              <a:t> </a:t>
            </a:r>
            <a:r>
              <a:rPr lang="en-GB" dirty="0" smtClean="0"/>
              <a:t> - ground truth</a:t>
            </a:r>
            <a:endParaRPr lang="en-GB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467341" y="4146684"/>
                <a:ext cx="1518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smtClean="0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dirty="0" smtClean="0"/>
                  <a:t> - prediction</a:t>
                </a:r>
                <a:endParaRPr lang="en-GB" baseline="-250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7341" y="4146684"/>
                <a:ext cx="1518877" cy="369332"/>
              </a:xfrm>
              <a:prstGeom prst="rect">
                <a:avLst/>
              </a:prstGeom>
              <a:blipFill rotWithShape="1">
                <a:blip r:embed="rId4"/>
                <a:stretch>
                  <a:fillRect t="-8197" r="-401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620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785" y="245856"/>
            <a:ext cx="10515600" cy="1193331"/>
          </a:xfrm>
        </p:spPr>
        <p:txBody>
          <a:bodyPr/>
          <a:lstStyle/>
          <a:p>
            <a:r>
              <a:rPr lang="en-GB" dirty="0"/>
              <a:t>Example – hinge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xmlns="" id="{632D758A-BDAF-4AB9-8E10-233754196623}"/>
                  </a:ext>
                </a:extLst>
              </p:cNvPr>
              <p:cNvSpPr txBox="1"/>
              <p:nvPr/>
            </p:nvSpPr>
            <p:spPr>
              <a:xfrm>
                <a:off x="6181851" y="1606898"/>
                <a:ext cx="3318922" cy="8394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!=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⁡(0, 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32D758A-BDAF-4AB9-8E10-233754196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851" y="1606898"/>
                <a:ext cx="3318922" cy="83946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6181851" y="2652164"/>
            <a:ext cx="1524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Let’s set m = 1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6181851" y="3504741"/>
            <a:ext cx="1282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For image 2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6343184" y="4031311"/>
            <a:ext cx="4327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= max(0, 0.1 – 14 + 1) + max(0,  5 – 14 + 1)</a:t>
            </a:r>
          </a:p>
          <a:p>
            <a:r>
              <a:rPr lang="en-GB" dirty="0" smtClean="0"/>
              <a:t>= 0 + 0</a:t>
            </a:r>
          </a:p>
          <a:p>
            <a:r>
              <a:rPr lang="en-GB" dirty="0" smtClean="0"/>
              <a:t>= 0</a:t>
            </a:r>
            <a:endParaRPr lang="en-GB" dirty="0"/>
          </a:p>
        </p:txBody>
      </p:sp>
      <p:pic>
        <p:nvPicPr>
          <p:cNvPr id="9" name="Picture 8" descr="Once Upon a Boat - Sailing trips Ibiza &amp; Formentera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031" y="3154618"/>
            <a:ext cx="890905" cy="71945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6266832" y="5008862"/>
            <a:ext cx="1282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For image 3</a:t>
            </a:r>
            <a:endParaRPr lang="en-GB" dirty="0"/>
          </a:p>
        </p:txBody>
      </p:sp>
      <p:pic>
        <p:nvPicPr>
          <p:cNvPr id="12" name="Picture 11" descr="Like humans, apes and crows, dolphins use tools to explore the parts others  cannot reach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481" y="4594913"/>
            <a:ext cx="719455" cy="71945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/>
          <p:cNvSpPr txBox="1"/>
          <p:nvPr/>
        </p:nvSpPr>
        <p:spPr>
          <a:xfrm>
            <a:off x="6470751" y="5629419"/>
            <a:ext cx="4327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= max(0, 0.3 – 14 + 1 ) + max(0,  8 – 14 + 1)</a:t>
            </a:r>
          </a:p>
          <a:p>
            <a:r>
              <a:rPr lang="en-GB" dirty="0" smtClean="0"/>
              <a:t>= 0 + 0</a:t>
            </a:r>
          </a:p>
          <a:p>
            <a:r>
              <a:rPr lang="en-GB" dirty="0" smtClean="0"/>
              <a:t>= 0</a:t>
            </a:r>
            <a:endParaRPr lang="en-GB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4904124"/>
              </p:ext>
            </p:extLst>
          </p:nvPr>
        </p:nvGraphicFramePr>
        <p:xfrm>
          <a:off x="467847" y="1265998"/>
          <a:ext cx="5875337" cy="314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0" name="Document" r:id="rId7" imgW="5875638" imgH="3141473" progId="Word.Document.12">
                  <p:embed/>
                </p:oleObj>
              </mc:Choice>
              <mc:Fallback>
                <p:oleObj name="Document" r:id="rId7" imgW="5875638" imgH="314147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7847" y="1265998"/>
                        <a:ext cx="5875337" cy="3141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71277" y="4410247"/>
            <a:ext cx="129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Total loss L  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96335" y="4862308"/>
                <a:ext cx="1473352" cy="871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𝐿</m:t>
                      </m:r>
                      <m:r>
                        <a:rPr lang="en-GB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335" y="4862308"/>
                <a:ext cx="1473352" cy="87126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923677" y="5906418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 = (7.8 + 0 + 0 )/3 = 2.6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915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Hinge loss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89821" cy="4351338"/>
          </a:xfrm>
        </p:spPr>
        <p:txBody>
          <a:bodyPr/>
          <a:lstStyle/>
          <a:p>
            <a:r>
              <a:rPr lang="en-GB" dirty="0" smtClean="0"/>
              <a:t>What is the min value and the max value of hinge loss?</a:t>
            </a:r>
          </a:p>
          <a:p>
            <a:pPr lvl="1"/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7338658" y="2394389"/>
            <a:ext cx="4198290" cy="3545235"/>
            <a:chOff x="5534107" y="2790908"/>
            <a:chExt cx="4198290" cy="3545235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6217920" y="2790908"/>
              <a:ext cx="0" cy="300559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5979381" y="5605670"/>
              <a:ext cx="375301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8246828" y="5939624"/>
                  <a:ext cx="510076" cy="3965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6828" y="5939624"/>
                  <a:ext cx="510076" cy="396519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6925981" y="5939624"/>
                  <a:ext cx="412677" cy="3916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5981" y="5939624"/>
                  <a:ext cx="412677" cy="391646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615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/>
            <p:cNvCxnSpPr/>
            <p:nvPr/>
          </p:nvCxnSpPr>
          <p:spPr>
            <a:xfrm>
              <a:off x="8437659" y="5605670"/>
              <a:ext cx="1191371" cy="0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ight Brace 9"/>
            <p:cNvSpPr/>
            <p:nvPr/>
          </p:nvSpPr>
          <p:spPr>
            <a:xfrm rot="5400000">
              <a:off x="7620827" y="5344435"/>
              <a:ext cx="324679" cy="1190377"/>
            </a:xfrm>
            <a:prstGeom prst="rightBrace">
              <a:avLst>
                <a:gd name="adj1" fmla="val 18129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" name="Straight Connector 10"/>
            <p:cNvCxnSpPr/>
            <p:nvPr/>
          </p:nvCxnSpPr>
          <p:spPr>
            <a:xfrm flipH="1" flipV="1">
              <a:off x="6376946" y="3544957"/>
              <a:ext cx="2060713" cy="2060713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534107" y="3924372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loss</a:t>
              </a:r>
              <a:endParaRPr lang="en-GB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id="{632D758A-BDAF-4AB9-8E10-233754196623}"/>
                  </a:ext>
                </a:extLst>
              </p:cNvPr>
              <p:cNvSpPr txBox="1"/>
              <p:nvPr/>
            </p:nvSpPr>
            <p:spPr>
              <a:xfrm>
                <a:off x="8022471" y="1178261"/>
                <a:ext cx="3318922" cy="8394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/>
                          </m:sSub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!=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⁡(0, 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32D758A-BDAF-4AB9-8E10-233754196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471" y="1178261"/>
                <a:ext cx="3318922" cy="83946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738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Hinge loss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89821" cy="4351338"/>
          </a:xfrm>
        </p:spPr>
        <p:txBody>
          <a:bodyPr/>
          <a:lstStyle/>
          <a:p>
            <a:r>
              <a:rPr lang="en-GB" dirty="0" smtClean="0"/>
              <a:t>What is the min value and the max value of hinge loss?</a:t>
            </a:r>
          </a:p>
          <a:p>
            <a:pPr lvl="1"/>
            <a:r>
              <a:rPr lang="en-GB" dirty="0"/>
              <a:t>m</a:t>
            </a:r>
            <a:r>
              <a:rPr lang="en-GB" dirty="0" smtClean="0"/>
              <a:t>in is 0: the correct score is much larger (&gt;=m ) than the incorrect scores</a:t>
            </a:r>
          </a:p>
          <a:p>
            <a:pPr lvl="1"/>
            <a:r>
              <a:rPr lang="en-GB" dirty="0" smtClean="0"/>
              <a:t>max is infinity </a:t>
            </a:r>
          </a:p>
          <a:p>
            <a:r>
              <a:rPr lang="en-GB" dirty="0" smtClean="0"/>
              <a:t>In the beginning of the training (W ≈ 0) so all scores ≈ 0. What is the value of L ?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7338658" y="2394389"/>
            <a:ext cx="4198290" cy="3545235"/>
            <a:chOff x="5534107" y="2790908"/>
            <a:chExt cx="4198290" cy="3545235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6217920" y="2790908"/>
              <a:ext cx="0" cy="300559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5979381" y="5605670"/>
              <a:ext cx="375301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8246828" y="5939624"/>
                  <a:ext cx="510076" cy="3965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6828" y="5939624"/>
                  <a:ext cx="510076" cy="396519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6925981" y="5939624"/>
                  <a:ext cx="412677" cy="3916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5981" y="5939624"/>
                  <a:ext cx="412677" cy="391646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615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/>
            <p:cNvCxnSpPr/>
            <p:nvPr/>
          </p:nvCxnSpPr>
          <p:spPr>
            <a:xfrm>
              <a:off x="8437659" y="5605670"/>
              <a:ext cx="1191371" cy="0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ight Brace 9"/>
            <p:cNvSpPr/>
            <p:nvPr/>
          </p:nvSpPr>
          <p:spPr>
            <a:xfrm rot="5400000">
              <a:off x="7620827" y="5344435"/>
              <a:ext cx="324679" cy="1190377"/>
            </a:xfrm>
            <a:prstGeom prst="rightBrace">
              <a:avLst>
                <a:gd name="adj1" fmla="val 18129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" name="Straight Connector 10"/>
            <p:cNvCxnSpPr/>
            <p:nvPr/>
          </p:nvCxnSpPr>
          <p:spPr>
            <a:xfrm flipH="1" flipV="1">
              <a:off x="6376946" y="3544957"/>
              <a:ext cx="2060713" cy="2060713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534107" y="3924372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loss</a:t>
              </a:r>
              <a:endParaRPr lang="en-GB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id="{632D758A-BDAF-4AB9-8E10-233754196623}"/>
                  </a:ext>
                </a:extLst>
              </p:cNvPr>
              <p:cNvSpPr txBox="1"/>
              <p:nvPr/>
            </p:nvSpPr>
            <p:spPr>
              <a:xfrm>
                <a:off x="8022471" y="1416067"/>
                <a:ext cx="3190810" cy="8394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!=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⁡(0, 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32D758A-BDAF-4AB9-8E10-233754196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471" y="1416067"/>
                <a:ext cx="3190810" cy="83946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8935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Hinge loss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89821" cy="4351338"/>
          </a:xfrm>
        </p:spPr>
        <p:txBody>
          <a:bodyPr/>
          <a:lstStyle/>
          <a:p>
            <a:r>
              <a:rPr lang="en-GB" dirty="0" smtClean="0"/>
              <a:t>What is the min value and the max value of hinge loss?</a:t>
            </a:r>
          </a:p>
          <a:p>
            <a:r>
              <a:rPr lang="en-GB" dirty="0" smtClean="0"/>
              <a:t>In the beginning of the training (W ≈ 0) so all scores ≈ 0. What is the value of L ?</a:t>
            </a:r>
          </a:p>
          <a:p>
            <a:pPr lvl="1"/>
            <a:r>
              <a:rPr lang="en-GB" dirty="0"/>
              <a:t>C</a:t>
            </a:r>
            <a:r>
              <a:rPr lang="en-GB" dirty="0" smtClean="0"/>
              <a:t> – 1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338658" y="2394389"/>
            <a:ext cx="4198290" cy="3545235"/>
            <a:chOff x="5534107" y="2790908"/>
            <a:chExt cx="4198290" cy="3545235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6217920" y="2790908"/>
              <a:ext cx="0" cy="300559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5979381" y="5605670"/>
              <a:ext cx="375301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8246828" y="5939624"/>
                  <a:ext cx="510076" cy="3965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6828" y="5939624"/>
                  <a:ext cx="510076" cy="396519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6925981" y="5939624"/>
                  <a:ext cx="412677" cy="3916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5981" y="5939624"/>
                  <a:ext cx="412677" cy="391646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615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/>
            <p:cNvCxnSpPr/>
            <p:nvPr/>
          </p:nvCxnSpPr>
          <p:spPr>
            <a:xfrm>
              <a:off x="8437659" y="5605670"/>
              <a:ext cx="1191371" cy="0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ight Brace 9"/>
            <p:cNvSpPr/>
            <p:nvPr/>
          </p:nvSpPr>
          <p:spPr>
            <a:xfrm rot="5400000">
              <a:off x="7620827" y="5344435"/>
              <a:ext cx="324679" cy="1190377"/>
            </a:xfrm>
            <a:prstGeom prst="rightBrace">
              <a:avLst>
                <a:gd name="adj1" fmla="val 18129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" name="Straight Connector 10"/>
            <p:cNvCxnSpPr/>
            <p:nvPr/>
          </p:nvCxnSpPr>
          <p:spPr>
            <a:xfrm flipH="1" flipV="1">
              <a:off x="6376946" y="3544957"/>
              <a:ext cx="2060713" cy="2060713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534107" y="3924372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loss</a:t>
              </a:r>
              <a:endParaRPr lang="en-GB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id="{632D758A-BDAF-4AB9-8E10-233754196623}"/>
                  </a:ext>
                </a:extLst>
              </p:cNvPr>
              <p:cNvSpPr txBox="1"/>
              <p:nvPr/>
            </p:nvSpPr>
            <p:spPr>
              <a:xfrm>
                <a:off x="8022471" y="1416067"/>
                <a:ext cx="3190810" cy="8394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!=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⁡(0, 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32D758A-BDAF-4AB9-8E10-233754196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471" y="1416067"/>
                <a:ext cx="3190810" cy="83946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93478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Regularization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Suppose that you found some values for the parameters W such that the loss function is 0.</a:t>
            </a:r>
            <a:r>
              <a:rPr lang="en-GB" dirty="0"/>
              <a:t> </a:t>
            </a:r>
            <a:r>
              <a:rPr lang="en-GB" dirty="0" smtClean="0"/>
              <a:t>Do you think there is a single setting for the parameters W, such that the loss is 0?</a:t>
            </a:r>
          </a:p>
        </p:txBody>
      </p:sp>
    </p:spTree>
    <p:extLst>
      <p:ext uri="{BB962C8B-B14F-4D97-AF65-F5344CB8AC3E}">
        <p14:creationId xmlns:p14="http://schemas.microsoft.com/office/powerpoint/2010/main" val="19107969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Regularization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Suppose that you found some values for the parameters W such that the loss function is 0.</a:t>
            </a:r>
            <a:r>
              <a:rPr lang="en-GB" dirty="0"/>
              <a:t> </a:t>
            </a:r>
            <a:r>
              <a:rPr lang="en-GB" dirty="0" smtClean="0"/>
              <a:t>Do you think there is a single setting for the parameters W, such that the loss is 0?</a:t>
            </a:r>
          </a:p>
          <a:p>
            <a:r>
              <a:rPr lang="en-GB" dirty="0" smtClean="0"/>
              <a:t>W, 2W, 3W, </a:t>
            </a:r>
            <a:r>
              <a:rPr lang="el-GR" dirty="0" smtClean="0"/>
              <a:t>α</a:t>
            </a:r>
            <a:r>
              <a:rPr lang="en-GB" dirty="0" smtClean="0"/>
              <a:t>W</a:t>
            </a:r>
          </a:p>
          <a:p>
            <a:r>
              <a:rPr lang="en-GB" dirty="0"/>
              <a:t> </a:t>
            </a:r>
            <a:r>
              <a:rPr lang="en-GB" dirty="0" smtClean="0"/>
              <a:t>	extend the </a:t>
            </a:r>
            <a:r>
              <a:rPr lang="en-GB" dirty="0"/>
              <a:t>loss function with a </a:t>
            </a:r>
            <a:r>
              <a:rPr lang="en-GB" b="1" dirty="0"/>
              <a:t>regularization penalty</a:t>
            </a:r>
            <a:r>
              <a:rPr lang="en-GB" dirty="0"/>
              <a:t> </a:t>
            </a:r>
            <a:r>
              <a:rPr lang="en-GB" dirty="0" smtClean="0"/>
              <a:t>to 	discourage large weights</a:t>
            </a:r>
          </a:p>
        </p:txBody>
      </p:sp>
    </p:spTree>
    <p:extLst>
      <p:ext uri="{BB962C8B-B14F-4D97-AF65-F5344CB8AC3E}">
        <p14:creationId xmlns:p14="http://schemas.microsoft.com/office/powerpoint/2010/main" val="37424604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Regularization</a:t>
            </a:r>
            <a:endParaRPr lang="en-GB" dirty="0"/>
          </a:p>
        </p:txBody>
      </p:sp>
      <p:pic>
        <p:nvPicPr>
          <p:cNvPr id="7172" name="Picture 4" descr="Tools of science: Induction and Occam's razor | Occam's razor, Ockham's  razor, Raz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002" y="778192"/>
            <a:ext cx="3686175" cy="448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498080" y="6178163"/>
            <a:ext cx="38363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Image source:  </a:t>
            </a:r>
            <a:r>
              <a:rPr lang="en-GB" sz="800" dirty="0">
                <a:hlinkClick r:id="rId3"/>
              </a:rPr>
              <a:t>https://ro.pinterest.com/pin/192669690286459858/?</a:t>
            </a:r>
            <a:r>
              <a:rPr lang="en-GB" sz="800" dirty="0" smtClean="0">
                <a:hlinkClick r:id="rId3"/>
              </a:rPr>
              <a:t>nic_v2=1a57hjLPe</a:t>
            </a:r>
            <a:r>
              <a:rPr lang="en-GB" sz="800" dirty="0" smtClean="0"/>
              <a:t> </a:t>
            </a:r>
            <a:endParaRPr lang="en-GB" sz="800" dirty="0"/>
          </a:p>
        </p:txBody>
      </p:sp>
      <p:sp>
        <p:nvSpPr>
          <p:cNvPr id="3" name="TextBox 2"/>
          <p:cNvSpPr txBox="1"/>
          <p:nvPr/>
        </p:nvSpPr>
        <p:spPr>
          <a:xfrm>
            <a:off x="7113499" y="5413053"/>
            <a:ext cx="4853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Occam’s razor: "the </a:t>
            </a:r>
            <a:r>
              <a:rPr lang="en-GB" dirty="0"/>
              <a:t>simplest explanation is most likely the right one"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96335" y="2286085"/>
                <a:ext cx="4761627" cy="871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𝐿</m:t>
                      </m:r>
                      <m:r>
                        <a:rPr lang="en-GB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GB" b="0" i="1" smtClean="0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solidFill>
                            <a:schemeClr val="accent1"/>
                          </a:solidFill>
                          <a:latin typeface="Cambria Math"/>
                        </a:rPr>
                        <m:t>λ</m:t>
                      </m:r>
                      <m:r>
                        <a:rPr lang="en-GB" b="0" i="1" smtClean="0">
                          <a:solidFill>
                            <a:schemeClr val="accent1"/>
                          </a:solidFill>
                          <a:latin typeface="Cambria Math"/>
                        </a:rPr>
                        <m:t>𝑅</m:t>
                      </m:r>
                      <m:r>
                        <a:rPr lang="en-GB" b="0" i="1" smtClean="0">
                          <a:solidFill>
                            <a:schemeClr val="accent1"/>
                          </a:solidFill>
                          <a:latin typeface="Cambria Math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accent1"/>
                          </a:solidFill>
                          <a:latin typeface="Cambria Math"/>
                        </a:rPr>
                        <m:t>𝑊</m:t>
                      </m:r>
                      <m:r>
                        <a:rPr lang="en-GB" b="0" i="1" smtClean="0">
                          <a:solidFill>
                            <a:schemeClr val="accent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335" y="2286085"/>
                <a:ext cx="4761627" cy="87126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>
            <a:off x="2615476" y="3299791"/>
            <a:ext cx="74842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475827" y="3419062"/>
            <a:ext cx="1027717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C00000"/>
                </a:solidFill>
              </a:rPr>
              <a:t>Data loss</a:t>
            </a:r>
            <a:endParaRPr lang="en-GB" dirty="0">
              <a:solidFill>
                <a:srgbClr val="C00000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3570136" y="2520563"/>
            <a:ext cx="7712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177148" y="2111645"/>
            <a:ext cx="1925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1"/>
                </a:solidFill>
              </a:rPr>
              <a:t>Regularization loss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5397" y="4460682"/>
            <a:ext cx="64827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GB" sz="2400" dirty="0" smtClean="0"/>
              <a:t>Prevent </a:t>
            </a:r>
            <a:r>
              <a:rPr lang="en-GB" sz="2400" dirty="0" err="1" smtClean="0"/>
              <a:t>overfitting</a:t>
            </a:r>
            <a:r>
              <a:rPr lang="en-GB" sz="2400" dirty="0" smtClean="0"/>
              <a:t> (the model will perform ”too” well on the training data)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400" dirty="0" smtClean="0"/>
              <a:t>Occam’s razor: </a:t>
            </a:r>
            <a:r>
              <a:rPr lang="en-GB" sz="2400" dirty="0"/>
              <a:t> William of Ockham (c. 1287–1347</a:t>
            </a:r>
            <a:r>
              <a:rPr lang="en-GB" sz="2400" dirty="0" smtClean="0"/>
              <a:t>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400" dirty="0" smtClean="0"/>
              <a:t>Make the model simpler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433942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Regularization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98443" y="1809722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GB" dirty="0" smtClean="0"/>
                  <a:t>L2 regularization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/>
                      </a:rPr>
                      <m:t>𝑅</m:t>
                    </m:r>
                    <m:d>
                      <m:dPr>
                        <m:ctrlPr>
                          <a:rPr lang="en-GB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/>
                          </a:rPr>
                          <m:t>𝑊</m:t>
                        </m:r>
                      </m:e>
                    </m:d>
                    <m:r>
                      <a:rPr lang="en-GB" b="0" i="1" smtClean="0">
                        <a:latin typeface="Cambria Math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GB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GB" b="0" i="1" smtClean="0">
                            <a:latin typeface="Cambria Math"/>
                          </a:rPr>
                          <m:t>𝑟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GB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GB" b="0" i="1" smtClean="0">
                                <a:latin typeface="Cambria Math"/>
                              </a:rPr>
                              <m:t>𝑐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GB" b="0" i="1" smtClean="0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/>
                                  </a:rPr>
                                  <m:t>𝑟</m:t>
                                </m:r>
                                <m:r>
                                  <a:rPr lang="en-GB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GB" b="0" i="1" smtClean="0">
                                    <a:latin typeface="Cambria Math"/>
                                  </a:rPr>
                                  <m:t>𝑐</m:t>
                                </m:r>
                              </m:sub>
                              <m:sup>
                                <m:r>
                                  <a:rPr lang="en-GB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nary>
                  </m:oMath>
                </a14:m>
                <a:endParaRPr lang="en-GB" dirty="0" smtClean="0"/>
              </a:p>
              <a:p>
                <a:pPr marL="457200" lvl="1" indent="0">
                  <a:buNone/>
                </a:pPr>
                <a:endParaRPr lang="en-GB" dirty="0" smtClean="0"/>
              </a:p>
              <a:p>
                <a:pPr marL="457200" lvl="1" indent="0">
                  <a:buNone/>
                </a:pPr>
                <a:endParaRPr lang="en-GB" dirty="0"/>
              </a:p>
              <a:p>
                <a:pPr marL="457200" lvl="1" indent="0">
                  <a:buNone/>
                </a:pPr>
                <a:r>
                  <a:rPr lang="en-GB" dirty="0" smtClean="0"/>
                  <a:t>x </a:t>
                </a:r>
                <a:r>
                  <a:rPr lang="en-GB" dirty="0"/>
                  <a:t>= [2, 0.1, 0.1, 0.5]</a:t>
                </a:r>
              </a:p>
              <a:p>
                <a:pPr marL="457200" lvl="1" indent="0">
                  <a:buNone/>
                </a:pPr>
                <a:r>
                  <a:rPr lang="en-GB" dirty="0"/>
                  <a:t>W1 = [0.2, 0.8, 0.2, 0.1]  → R(W) = </a:t>
                </a:r>
                <a:r>
                  <a:rPr lang="en-GB" dirty="0" smtClean="0"/>
                  <a:t>0.73</a:t>
                </a:r>
              </a:p>
              <a:p>
                <a:pPr marL="457200" lvl="1" indent="0">
                  <a:buNone/>
                </a:pPr>
                <a:r>
                  <a:rPr lang="en-GB" dirty="0" smtClean="0"/>
                  <a:t>W2 </a:t>
                </a:r>
                <a:r>
                  <a:rPr lang="en-GB" dirty="0"/>
                  <a:t>= [1, 0, 0, 0] → R(W) = 1         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8443" y="1809722"/>
                <a:ext cx="10515600" cy="4351338"/>
              </a:xfrm>
              <a:blipFill rotWithShape="1">
                <a:blip r:embed="rId2"/>
                <a:stretch>
                  <a:fillRect l="-1043" t="-40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173941" y="3655324"/>
            <a:ext cx="1075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W1· X </a:t>
            </a:r>
            <a:r>
              <a:rPr lang="en-GB" dirty="0"/>
              <a:t>= </a:t>
            </a:r>
            <a:r>
              <a:rPr lang="en-GB" dirty="0" smtClean="0"/>
              <a:t>2</a:t>
            </a:r>
          </a:p>
          <a:p>
            <a:r>
              <a:rPr lang="en-GB" dirty="0" smtClean="0"/>
              <a:t>W2· X </a:t>
            </a:r>
            <a:r>
              <a:rPr lang="en-GB" dirty="0"/>
              <a:t>= </a:t>
            </a:r>
            <a:r>
              <a:rPr lang="en-GB" dirty="0" smtClean="0"/>
              <a:t>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94482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Regularization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98443" y="1809722"/>
                <a:ext cx="10515600" cy="4351338"/>
              </a:xfrm>
            </p:spPr>
            <p:txBody>
              <a:bodyPr/>
              <a:lstStyle/>
              <a:p>
                <a:r>
                  <a:rPr lang="en-GB" dirty="0" smtClean="0"/>
                  <a:t>L2 regularization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/>
                      </a:rPr>
                      <m:t>𝑅</m:t>
                    </m:r>
                    <m:d>
                      <m:dPr>
                        <m:ctrlPr>
                          <a:rPr lang="en-GB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/>
                          </a:rPr>
                          <m:t>𝑊</m:t>
                        </m:r>
                      </m:e>
                    </m:d>
                    <m:r>
                      <a:rPr lang="en-GB" b="0" i="1" smtClean="0">
                        <a:latin typeface="Cambria Math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GB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GB" b="0" i="1" smtClean="0">
                            <a:latin typeface="Cambria Math"/>
                          </a:rPr>
                          <m:t>𝑟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GB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GB" b="0" i="1" smtClean="0">
                                <a:latin typeface="Cambria Math"/>
                              </a:rPr>
                              <m:t>𝑐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GB" b="0" i="1" smtClean="0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/>
                                  </a:rPr>
                                  <m:t>𝑟</m:t>
                                </m:r>
                                <m:r>
                                  <a:rPr lang="en-GB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GB" b="0" i="1" smtClean="0">
                                    <a:latin typeface="Cambria Math"/>
                                  </a:rPr>
                                  <m:t>𝑐</m:t>
                                </m:r>
                              </m:sub>
                              <m:sup>
                                <m:r>
                                  <a:rPr lang="en-GB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nary>
                  </m:oMath>
                </a14:m>
                <a:endParaRPr lang="en-GB" dirty="0" smtClean="0"/>
              </a:p>
              <a:p>
                <a:pPr marL="457200" lvl="1" indent="0">
                  <a:buNone/>
                </a:pPr>
                <a:endParaRPr lang="en-GB" dirty="0" smtClean="0"/>
              </a:p>
              <a:p>
                <a:pPr marL="457200" lvl="1" indent="0">
                  <a:buNone/>
                </a:pPr>
                <a:endParaRPr lang="en-GB" dirty="0"/>
              </a:p>
              <a:p>
                <a:pPr marL="457200" lvl="1" indent="0">
                  <a:buNone/>
                </a:pPr>
                <a:r>
                  <a:rPr lang="en-GB" dirty="0" smtClean="0"/>
                  <a:t>x = </a:t>
                </a:r>
                <a:r>
                  <a:rPr lang="en-GB" dirty="0"/>
                  <a:t>[2, 0.1, 0.1, 0.5]</a:t>
                </a:r>
              </a:p>
              <a:p>
                <a:pPr marL="457200" lvl="1" indent="0">
                  <a:buNone/>
                </a:pPr>
                <a:r>
                  <a:rPr lang="en-GB" dirty="0" smtClean="0"/>
                  <a:t>W1 = </a:t>
                </a:r>
                <a:r>
                  <a:rPr lang="en-GB" dirty="0"/>
                  <a:t>[0.2, 0.8, 0.2, 0.1] </a:t>
                </a:r>
                <a:r>
                  <a:rPr lang="en-GB" dirty="0" smtClean="0"/>
                  <a:t> → </a:t>
                </a:r>
                <a:r>
                  <a:rPr lang="en-GB" dirty="0">
                    <a:solidFill>
                      <a:srgbClr val="FF0000"/>
                    </a:solidFill>
                  </a:rPr>
                  <a:t>R(W) = 0.73</a:t>
                </a:r>
                <a:endParaRPr lang="en-GB" dirty="0" smtClean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r>
                  <a:rPr lang="en-GB" dirty="0" smtClean="0"/>
                  <a:t>W2 = [1, 0, 0, 0] → R(W) = 1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8443" y="1809722"/>
                <a:ext cx="10515600" cy="4351338"/>
              </a:xfrm>
              <a:blipFill rotWithShape="1">
                <a:blip r:embed="rId2"/>
                <a:stretch>
                  <a:fillRect l="-1043" t="-40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 descr="Thumb Up free vector icons designed by Freepik | Thumbs up icon, Thumbs up  drawing, Facebook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16279" y="3469096"/>
            <a:ext cx="1018786" cy="101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173941" y="3655324"/>
            <a:ext cx="1075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W1· X </a:t>
            </a:r>
            <a:r>
              <a:rPr lang="en-GB" dirty="0"/>
              <a:t>= </a:t>
            </a:r>
            <a:r>
              <a:rPr lang="en-GB" dirty="0" smtClean="0"/>
              <a:t>2</a:t>
            </a:r>
          </a:p>
          <a:p>
            <a:r>
              <a:rPr lang="en-GB" dirty="0" smtClean="0"/>
              <a:t>W2· X </a:t>
            </a:r>
            <a:r>
              <a:rPr lang="en-GB" dirty="0"/>
              <a:t>= </a:t>
            </a:r>
            <a:r>
              <a:rPr lang="en-GB" dirty="0" smtClean="0"/>
              <a:t>2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67269" y="4937760"/>
            <a:ext cx="112177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GB" sz="2400" dirty="0"/>
              <a:t>Prefers to “spread out” the weights such that each element has the same influence on the prediction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0114708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Regularization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98443" y="1809722"/>
                <a:ext cx="10515600" cy="4351338"/>
              </a:xfrm>
            </p:spPr>
            <p:txBody>
              <a:bodyPr/>
              <a:lstStyle/>
              <a:p>
                <a:r>
                  <a:rPr lang="en-GB" dirty="0" smtClean="0"/>
                  <a:t>L1 regularization</a:t>
                </a:r>
                <a:endParaRPr lang="en-GB" i="1" dirty="0" smtClean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GB" i="1">
                        <a:latin typeface="Cambria Math"/>
                      </a:rPr>
                      <m:t>𝑅</m:t>
                    </m:r>
                    <m:d>
                      <m:dPr>
                        <m:ctrlPr>
                          <a:rPr lang="en-GB" i="1">
                            <a:latin typeface="Cambria Math"/>
                          </a:rPr>
                        </m:ctrlPr>
                      </m:dPr>
                      <m:e>
                        <m:r>
                          <a:rPr lang="en-GB" i="1">
                            <a:latin typeface="Cambria Math"/>
                          </a:rPr>
                          <m:t>𝑊</m:t>
                        </m:r>
                      </m:e>
                    </m:d>
                    <m:r>
                      <a:rPr lang="en-GB" i="1">
                        <a:latin typeface="Cambria Math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GB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GB" i="1">
                            <a:latin typeface="Cambria Math"/>
                          </a:rPr>
                          <m:t>𝑟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GB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GB" i="1">
                                <a:latin typeface="Cambria Math"/>
                              </a:rPr>
                              <m:t>𝑐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GB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| </m:t>
                                </m:r>
                                <m:r>
                                  <a:rPr lang="en-GB" i="1">
                                    <a:latin typeface="Cambria Math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/>
                                  </a:rPr>
                                  <m:t>𝑟</m:t>
                                </m:r>
                                <m:r>
                                  <a:rPr lang="en-GB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GB" i="1">
                                    <a:latin typeface="Cambria Math"/>
                                  </a:rPr>
                                  <m:t>𝑐</m:t>
                                </m:r>
                              </m:sub>
                              <m:sup/>
                            </m:sSubSup>
                            <m:r>
                              <a:rPr lang="en-GB" b="0" i="1" smtClean="0">
                                <a:latin typeface="Cambria Math"/>
                              </a:rPr>
                              <m:t>|</m:t>
                            </m:r>
                          </m:e>
                        </m:nary>
                      </m:e>
                    </m:nary>
                  </m:oMath>
                </a14:m>
                <a:endParaRPr lang="en-GB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8443" y="1809722"/>
                <a:ext cx="10515600" cy="4351338"/>
              </a:xfrm>
              <a:blipFill rotWithShape="1">
                <a:blip r:embed="rId2"/>
                <a:stretch>
                  <a:fillRect l="-1043" t="-42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956806" y="292939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GB" sz="2400" dirty="0"/>
              <a:t>x = </a:t>
            </a:r>
            <a:r>
              <a:rPr lang="en-GB" sz="2400" dirty="0" smtClean="0"/>
              <a:t>[2, 0.1, 0.1, 0.5]</a:t>
            </a:r>
            <a:endParaRPr lang="en-GB" sz="2400" dirty="0"/>
          </a:p>
          <a:p>
            <a:pPr lvl="1"/>
            <a:r>
              <a:rPr lang="en-GB" sz="2400" dirty="0"/>
              <a:t>W1 = [</a:t>
            </a:r>
            <a:r>
              <a:rPr lang="en-GB" sz="2400" dirty="0" smtClean="0"/>
              <a:t>0.2, 0.8, 0.2, 0.1]  </a:t>
            </a:r>
            <a:r>
              <a:rPr lang="en-GB" sz="2400" dirty="0"/>
              <a:t>→ R(W) = </a:t>
            </a:r>
            <a:r>
              <a:rPr lang="en-GB" sz="2400" dirty="0" smtClean="0"/>
              <a:t>1.4</a:t>
            </a:r>
          </a:p>
          <a:p>
            <a:pPr lvl="1"/>
            <a:r>
              <a:rPr lang="en-GB" sz="2400" dirty="0" smtClean="0"/>
              <a:t>W2 = [1, 0, 0, 0] → R(W) = 1         </a:t>
            </a:r>
            <a:endParaRPr lang="en-GB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277308" y="3206393"/>
            <a:ext cx="1075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W1· X = 2</a:t>
            </a:r>
          </a:p>
          <a:p>
            <a:r>
              <a:rPr lang="en-GB" dirty="0"/>
              <a:t>W2· X = 2</a:t>
            </a:r>
          </a:p>
        </p:txBody>
      </p:sp>
    </p:spTree>
    <p:extLst>
      <p:ext uri="{BB962C8B-B14F-4D97-AF65-F5344CB8AC3E}">
        <p14:creationId xmlns:p14="http://schemas.microsoft.com/office/powerpoint/2010/main" val="584748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Image classification II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Unlike other computer science problems:</a:t>
            </a:r>
          </a:p>
          <a:p>
            <a:pPr lvl="1"/>
            <a:r>
              <a:rPr lang="en-GB" dirty="0" smtClean="0"/>
              <a:t>Find the maximum value in an array</a:t>
            </a:r>
          </a:p>
          <a:p>
            <a:pPr lvl="1"/>
            <a:r>
              <a:rPr lang="en-GB" dirty="0" smtClean="0"/>
              <a:t>Sort an array</a:t>
            </a:r>
          </a:p>
          <a:p>
            <a:pPr lvl="1"/>
            <a:r>
              <a:rPr lang="en-GB" dirty="0" smtClean="0"/>
              <a:t>Find the shortest distance between two nodes in a graph</a:t>
            </a:r>
          </a:p>
          <a:p>
            <a:r>
              <a:rPr lang="en-GB" b="1" dirty="0" smtClean="0"/>
              <a:t>No obvious way</a:t>
            </a:r>
            <a:r>
              <a:rPr lang="en-GB" dirty="0" smtClean="0"/>
              <a:t> to implement an algorithm for image classification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140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Regularization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98443" y="1809722"/>
                <a:ext cx="10515600" cy="4351338"/>
              </a:xfrm>
            </p:spPr>
            <p:txBody>
              <a:bodyPr/>
              <a:lstStyle/>
              <a:p>
                <a:r>
                  <a:rPr lang="en-GB" dirty="0" smtClean="0"/>
                  <a:t>L1 regularization</a:t>
                </a:r>
                <a:endParaRPr lang="en-GB" i="1" dirty="0" smtClean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GB" i="1">
                        <a:latin typeface="Cambria Math"/>
                      </a:rPr>
                      <m:t>𝑅</m:t>
                    </m:r>
                    <m:d>
                      <m:dPr>
                        <m:ctrlPr>
                          <a:rPr lang="en-GB" i="1">
                            <a:latin typeface="Cambria Math"/>
                          </a:rPr>
                        </m:ctrlPr>
                      </m:dPr>
                      <m:e>
                        <m:r>
                          <a:rPr lang="en-GB" i="1">
                            <a:latin typeface="Cambria Math"/>
                          </a:rPr>
                          <m:t>𝑊</m:t>
                        </m:r>
                      </m:e>
                    </m:d>
                    <m:r>
                      <a:rPr lang="en-GB" i="1">
                        <a:latin typeface="Cambria Math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GB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GB" i="1">
                            <a:latin typeface="Cambria Math"/>
                          </a:rPr>
                          <m:t>𝑟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GB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GB" i="1">
                                <a:latin typeface="Cambria Math"/>
                              </a:rPr>
                              <m:t>𝑐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GB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| </m:t>
                                </m:r>
                                <m:r>
                                  <a:rPr lang="en-GB" i="1">
                                    <a:latin typeface="Cambria Math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/>
                                  </a:rPr>
                                  <m:t>𝑟</m:t>
                                </m:r>
                                <m:r>
                                  <a:rPr lang="en-GB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GB" i="1">
                                    <a:latin typeface="Cambria Math"/>
                                  </a:rPr>
                                  <m:t>𝑐</m:t>
                                </m:r>
                              </m:sub>
                              <m:sup/>
                            </m:sSubSup>
                            <m:r>
                              <a:rPr lang="en-GB" b="0" i="1" smtClean="0">
                                <a:latin typeface="Cambria Math"/>
                              </a:rPr>
                              <m:t>|</m:t>
                            </m:r>
                          </m:e>
                        </m:nary>
                      </m:e>
                    </m:nary>
                  </m:oMath>
                </a14:m>
                <a:endParaRPr lang="en-GB" dirty="0" smtClean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8443" y="1809722"/>
                <a:ext cx="10515600" cy="4351338"/>
              </a:xfrm>
              <a:blipFill rotWithShape="1">
                <a:blip r:embed="rId2"/>
                <a:stretch>
                  <a:fillRect l="-1043" t="-42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68125" y="291994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GB" sz="2400" dirty="0"/>
              <a:t>x = </a:t>
            </a:r>
            <a:r>
              <a:rPr lang="en-GB" sz="2400" dirty="0" smtClean="0"/>
              <a:t>[2, 0.1, 0.1, 0.5]</a:t>
            </a:r>
            <a:endParaRPr lang="en-GB" sz="2400" dirty="0"/>
          </a:p>
          <a:p>
            <a:pPr lvl="1"/>
            <a:r>
              <a:rPr lang="en-GB" sz="2400" dirty="0"/>
              <a:t>W1 = [</a:t>
            </a:r>
            <a:r>
              <a:rPr lang="en-GB" sz="2400" dirty="0" smtClean="0"/>
              <a:t>0.2, 0.8, 0.2, 0.1]  </a:t>
            </a:r>
            <a:r>
              <a:rPr lang="en-GB" sz="2400" dirty="0"/>
              <a:t>→ R(W) = </a:t>
            </a:r>
            <a:r>
              <a:rPr lang="en-GB" sz="2400" dirty="0" smtClean="0"/>
              <a:t>1.4</a:t>
            </a:r>
          </a:p>
          <a:p>
            <a:pPr lvl="1"/>
            <a:r>
              <a:rPr lang="en-GB" sz="2400" dirty="0" smtClean="0"/>
              <a:t>W2 = [1, 0, 0, 0] → </a:t>
            </a:r>
            <a:r>
              <a:rPr lang="en-GB" sz="2400" dirty="0" smtClean="0">
                <a:solidFill>
                  <a:srgbClr val="FF0000"/>
                </a:solidFill>
              </a:rPr>
              <a:t>R(W) = 1         </a:t>
            </a:r>
            <a:endParaRPr lang="en-GB" sz="24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70003" y="3196943"/>
            <a:ext cx="1075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W1· X = 2</a:t>
            </a:r>
          </a:p>
          <a:p>
            <a:r>
              <a:rPr lang="en-GB" dirty="0"/>
              <a:t>W2· X = 2</a:t>
            </a:r>
          </a:p>
        </p:txBody>
      </p:sp>
      <p:pic>
        <p:nvPicPr>
          <p:cNvPr id="6" name="Picture 4" descr="Thumb Up free vector icons designed by Freepik | Thumbs up icon, Thumbs up  drawing, Facebook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58669" y="3400319"/>
            <a:ext cx="1018786" cy="101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95129" y="4858246"/>
            <a:ext cx="97562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itchFamily="34" charset="0"/>
              <a:buChar char="•"/>
            </a:pPr>
            <a:r>
              <a:rPr lang="en-GB" sz="2400" dirty="0"/>
              <a:t>Prefers more sparse weight matrices, most of the values in W should be close to 0, except for some values where the weights are allowed to deviate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GB" sz="2400" dirty="0"/>
              <a:t>Feature selection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9224992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785" y="245856"/>
            <a:ext cx="10515600" cy="1193331"/>
          </a:xfrm>
        </p:spPr>
        <p:txBody>
          <a:bodyPr/>
          <a:lstStyle/>
          <a:p>
            <a:r>
              <a:rPr lang="en-GB" dirty="0"/>
              <a:t>Example – </a:t>
            </a:r>
            <a:r>
              <a:rPr lang="en-GB" dirty="0" err="1" smtClean="0"/>
              <a:t>softmax</a:t>
            </a:r>
            <a:r>
              <a:rPr lang="en-GB" dirty="0" smtClean="0"/>
              <a:t> classifier</a:t>
            </a:r>
            <a:endParaRPr lang="en-GB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6312685"/>
              </p:ext>
            </p:extLst>
          </p:nvPr>
        </p:nvGraphicFramePr>
        <p:xfrm>
          <a:off x="629024" y="3053303"/>
          <a:ext cx="5875337" cy="2355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1" name="Document" r:id="rId4" imgW="5875638" imgH="2322803" progId="Word.Document.12">
                  <p:embed/>
                </p:oleObj>
              </mc:Choice>
              <mc:Fallback>
                <p:oleObj name="Document" r:id="rId4" imgW="5875638" imgH="232280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9024" y="3053303"/>
                        <a:ext cx="5875337" cy="23551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578086" y="2162755"/>
            <a:ext cx="822210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So far, we don’t have interpretation for the outputs of the score function</a:t>
            </a:r>
          </a:p>
          <a:p>
            <a:endParaRPr lang="en-GB" sz="2800" dirty="0" smtClean="0"/>
          </a:p>
          <a:p>
            <a:r>
              <a:rPr lang="en-GB" sz="2800" dirty="0" smtClean="0"/>
              <a:t>What if we would like to determine the probability of each class?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5804618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785" y="245856"/>
            <a:ext cx="10515600" cy="1193331"/>
          </a:xfrm>
        </p:spPr>
        <p:txBody>
          <a:bodyPr/>
          <a:lstStyle/>
          <a:p>
            <a:r>
              <a:rPr lang="en-GB" dirty="0"/>
              <a:t>Example – </a:t>
            </a:r>
            <a:r>
              <a:rPr lang="en-GB" dirty="0" err="1" smtClean="0"/>
              <a:t>softmax</a:t>
            </a:r>
            <a:r>
              <a:rPr lang="en-GB" dirty="0" smtClean="0"/>
              <a:t> classifier</a:t>
            </a:r>
            <a:endParaRPr lang="en-GB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1781526"/>
              </p:ext>
            </p:extLst>
          </p:nvPr>
        </p:nvGraphicFramePr>
        <p:xfrm>
          <a:off x="629024" y="3053303"/>
          <a:ext cx="5875337" cy="2355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0" name="Document" r:id="rId4" imgW="5875638" imgH="2322803" progId="Word.Document.12">
                  <p:embed/>
                </p:oleObj>
              </mc:Choice>
              <mc:Fallback>
                <p:oleObj name="Document" r:id="rId4" imgW="5875638" imgH="232280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9024" y="3053303"/>
                        <a:ext cx="5875337" cy="23551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578086" y="1391479"/>
            <a:ext cx="822210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So far, we don’t have interpretation for the outputs of the score function</a:t>
            </a:r>
          </a:p>
          <a:p>
            <a:endParaRPr lang="en-GB" sz="2800" dirty="0" smtClean="0"/>
          </a:p>
          <a:p>
            <a:r>
              <a:rPr lang="en-GB" sz="2800" dirty="0" smtClean="0"/>
              <a:t>What if we would like to determine the probability of each class?</a:t>
            </a:r>
            <a:endParaRPr lang="en-GB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561691" y="4154556"/>
                <a:ext cx="2971454" cy="7226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/>
                            </a:rPr>
                            <m:t>𝑌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=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𝑐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en-GB" b="0" i="1" smtClean="0">
                          <a:latin typeface="Cambria Math"/>
                        </a:rPr>
                        <m:t>𝑋</m:t>
                      </m:r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 )= </m:t>
                      </m:r>
                      <m:f>
                        <m:f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GB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691" y="4154556"/>
                <a:ext cx="2971454" cy="72269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939720" y="4239597"/>
                <a:ext cx="1417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S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/>
                      </a:rPr>
                      <m:t>=</m:t>
                    </m:r>
                    <m:r>
                      <a:rPr lang="en-GB" b="0" i="1" smtClean="0">
                        <a:latin typeface="Cambria Math"/>
                      </a:rPr>
                      <m:t>𝑓</m:t>
                    </m:r>
                    <m:r>
                      <a:rPr lang="en-GB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GB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/>
                      </a:rPr>
                      <m:t>, </m:t>
                    </m:r>
                    <m:r>
                      <a:rPr lang="en-GB" b="0" i="1" smtClean="0">
                        <a:latin typeface="Cambria Math"/>
                      </a:rPr>
                      <m:t>𝑊</m:t>
                    </m:r>
                    <m:r>
                      <a:rPr lang="en-GB" b="0" i="1" smtClean="0">
                        <a:latin typeface="Cambria Math"/>
                      </a:rPr>
                      <m:t>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720" y="4239597"/>
                <a:ext cx="1417376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3433" t="-8197" r="-858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689137" y="3892099"/>
            <a:ext cx="18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>
                <a:solidFill>
                  <a:srgbClr val="C00000"/>
                </a:solidFill>
              </a:rPr>
              <a:t>Softmax</a:t>
            </a:r>
            <a:r>
              <a:rPr lang="en-GB" dirty="0" smtClean="0">
                <a:solidFill>
                  <a:srgbClr val="C00000"/>
                </a:solidFill>
              </a:rPr>
              <a:t> function </a:t>
            </a:r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0226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785" y="245856"/>
            <a:ext cx="10515600" cy="1193331"/>
          </a:xfrm>
        </p:spPr>
        <p:txBody>
          <a:bodyPr/>
          <a:lstStyle/>
          <a:p>
            <a:r>
              <a:rPr lang="en-GB" dirty="0"/>
              <a:t>Example – </a:t>
            </a:r>
            <a:r>
              <a:rPr lang="en-GB" dirty="0" err="1" smtClean="0"/>
              <a:t>softmax</a:t>
            </a:r>
            <a:r>
              <a:rPr lang="en-GB" dirty="0" smtClean="0"/>
              <a:t> classifier</a:t>
            </a:r>
            <a:endParaRPr lang="en-GB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7242712"/>
              </p:ext>
            </p:extLst>
          </p:nvPr>
        </p:nvGraphicFramePr>
        <p:xfrm>
          <a:off x="629024" y="3053303"/>
          <a:ext cx="5875337" cy="2355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9" name="Document" r:id="rId4" imgW="5875638" imgH="2322803" progId="Word.Document.12">
                  <p:embed/>
                </p:oleObj>
              </mc:Choice>
              <mc:Fallback>
                <p:oleObj name="Document" r:id="rId4" imgW="5875638" imgH="232280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9024" y="3053303"/>
                        <a:ext cx="5875337" cy="23551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578086" y="1391479"/>
            <a:ext cx="822210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So far, we don’t have interpretation for the outputs of the score function</a:t>
            </a:r>
          </a:p>
          <a:p>
            <a:endParaRPr lang="en-GB" sz="2800" dirty="0" smtClean="0"/>
          </a:p>
          <a:p>
            <a:r>
              <a:rPr lang="en-GB" sz="2800" dirty="0" smtClean="0"/>
              <a:t>What if we would like to determine the probability of each class?</a:t>
            </a:r>
            <a:endParaRPr lang="en-GB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561691" y="4154556"/>
                <a:ext cx="2971454" cy="7226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/>
                            </a:rPr>
                            <m:t>𝑌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=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𝑐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en-GB" b="0" i="1" smtClean="0">
                          <a:latin typeface="Cambria Math"/>
                        </a:rPr>
                        <m:t>𝑋</m:t>
                      </m:r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 )= </m:t>
                      </m:r>
                      <m:f>
                        <m:f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GB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GB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GB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691" y="4154556"/>
                <a:ext cx="2971454" cy="72269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939720" y="4239597"/>
                <a:ext cx="1417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S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/>
                      </a:rPr>
                      <m:t>=</m:t>
                    </m:r>
                    <m:r>
                      <a:rPr lang="en-GB" b="0" i="1" smtClean="0">
                        <a:latin typeface="Cambria Math"/>
                      </a:rPr>
                      <m:t>𝑓</m:t>
                    </m:r>
                    <m:r>
                      <a:rPr lang="en-GB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GB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/>
                      </a:rPr>
                      <m:t>, </m:t>
                    </m:r>
                    <m:r>
                      <a:rPr lang="en-GB" b="0" i="1" smtClean="0">
                        <a:latin typeface="Cambria Math"/>
                      </a:rPr>
                      <m:t>𝑊</m:t>
                    </m:r>
                    <m:r>
                      <a:rPr lang="en-GB" b="0" i="1" smtClean="0">
                        <a:latin typeface="Cambria Math"/>
                      </a:rPr>
                      <m:t>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720" y="4239597"/>
                <a:ext cx="1417376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3433" t="-8197" r="-858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689137" y="3892099"/>
            <a:ext cx="18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>
                <a:solidFill>
                  <a:srgbClr val="C00000"/>
                </a:solidFill>
              </a:rPr>
              <a:t>Softmax</a:t>
            </a:r>
            <a:r>
              <a:rPr lang="en-GB" dirty="0" smtClean="0">
                <a:solidFill>
                  <a:srgbClr val="C00000"/>
                </a:solidFill>
              </a:rPr>
              <a:t> function 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8118282" y="5104737"/>
            <a:ext cx="1406886" cy="612648"/>
          </a:xfrm>
          <a:prstGeom prst="wedgeRectCallout">
            <a:avLst>
              <a:gd name="adj1" fmla="val 69124"/>
              <a:gd name="adj2" fmla="val -971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normalize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1805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2899183"/>
              </p:ext>
            </p:extLst>
          </p:nvPr>
        </p:nvGraphicFramePr>
        <p:xfrm>
          <a:off x="159523" y="325465"/>
          <a:ext cx="5875338" cy="235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21" name="Document" r:id="rId4" imgW="5875638" imgH="2322803" progId="Word.Document.12">
                  <p:embed/>
                </p:oleObj>
              </mc:Choice>
              <mc:Fallback>
                <p:oleObj name="Document" r:id="rId4" imgW="5875638" imgH="2322803" progId="Word.Document.12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523" y="325465"/>
                        <a:ext cx="5875338" cy="2355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973788" y="437322"/>
            <a:ext cx="49564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GB" dirty="0" smtClean="0"/>
              <a:t> = </a:t>
            </a:r>
          </a:p>
          <a:p>
            <a:r>
              <a:rPr lang="en-GB" dirty="0" smtClean="0"/>
              <a:t>[</a:t>
            </a:r>
          </a:p>
          <a:p>
            <a:r>
              <a:rPr lang="en-GB" dirty="0" smtClean="0"/>
              <a:t>3.2</a:t>
            </a:r>
          </a:p>
          <a:p>
            <a:r>
              <a:rPr lang="en-GB" dirty="0" smtClean="0"/>
              <a:t>-5</a:t>
            </a:r>
          </a:p>
          <a:p>
            <a:r>
              <a:rPr lang="en-GB" dirty="0" smtClean="0"/>
              <a:t>10</a:t>
            </a:r>
          </a:p>
          <a:p>
            <a:r>
              <a:rPr lang="en-GB" dirty="0" smtClean="0"/>
              <a:t>]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756206" y="510209"/>
                <a:ext cx="1295547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GB" b="0" i="1" smtClean="0">
                            <a:latin typeface="Cambria Math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en-GB" dirty="0" smtClean="0"/>
                  <a:t> = </a:t>
                </a:r>
              </a:p>
              <a:p>
                <a:r>
                  <a:rPr lang="en-GB" dirty="0" smtClean="0"/>
                  <a:t>[</a:t>
                </a:r>
              </a:p>
              <a:p>
                <a:r>
                  <a:rPr lang="en-GB" dirty="0"/>
                  <a:t>24.5325</a:t>
                </a:r>
              </a:p>
              <a:p>
                <a:r>
                  <a:rPr lang="en-GB" dirty="0"/>
                  <a:t>0.0067</a:t>
                </a:r>
              </a:p>
              <a:p>
                <a:r>
                  <a:rPr lang="en-GB" dirty="0"/>
                  <a:t>22026.4658</a:t>
                </a:r>
              </a:p>
              <a:p>
                <a:r>
                  <a:rPr lang="en-GB" dirty="0" smtClean="0"/>
                  <a:t>]</a:t>
                </a:r>
                <a:endParaRPr lang="en-GB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206" y="510209"/>
                <a:ext cx="1295547" cy="1754326"/>
              </a:xfrm>
              <a:prstGeom prst="rect">
                <a:avLst/>
              </a:prstGeom>
              <a:blipFill rotWithShape="1">
                <a:blip r:embed="rId6"/>
                <a:stretch>
                  <a:fillRect l="-3756" t="-1742" r="-3286" b="-48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687296" y="2620310"/>
                <a:ext cx="2153154" cy="4009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GB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GB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𝑗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r>
                  <a:rPr lang="en-GB" dirty="0" smtClean="0">
                    <a:solidFill>
                      <a:schemeClr val="tx1"/>
                    </a:solidFill>
                  </a:rPr>
                  <a:t> </a:t>
                </a:r>
                <a:r>
                  <a:rPr lang="en-GB" dirty="0">
                    <a:solidFill>
                      <a:schemeClr val="tx1"/>
                    </a:solidFill>
                  </a:rPr>
                  <a:t>= 22026.4658 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296" y="2620310"/>
                <a:ext cx="2153154" cy="400944"/>
              </a:xfrm>
              <a:prstGeom prst="rect">
                <a:avLst/>
              </a:prstGeom>
              <a:blipFill rotWithShape="1">
                <a:blip r:embed="rId7"/>
                <a:stretch>
                  <a:fillRect l="-15864" t="-109091" r="-1416" b="-16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689198" y="77031"/>
                <a:ext cx="1058303" cy="720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198" y="77031"/>
                <a:ext cx="1058303" cy="72058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7425191" y="797613"/>
            <a:ext cx="134907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[</a:t>
            </a:r>
          </a:p>
          <a:p>
            <a:r>
              <a:rPr lang="en-GB" dirty="0"/>
              <a:t>0.0011125</a:t>
            </a:r>
          </a:p>
          <a:p>
            <a:r>
              <a:rPr lang="en-GB" dirty="0"/>
              <a:t>0.0000003</a:t>
            </a:r>
          </a:p>
          <a:p>
            <a:r>
              <a:rPr lang="en-GB" dirty="0" smtClean="0"/>
              <a:t>0.9988872</a:t>
            </a:r>
          </a:p>
          <a:p>
            <a:r>
              <a:rPr lang="en-GB" dirty="0" smtClean="0"/>
              <a:t>]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9740348" y="1314485"/>
            <a:ext cx="1774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softmax</a:t>
            </a:r>
            <a:r>
              <a:rPr lang="en-GB" dirty="0" smtClean="0"/>
              <a:t> function</a:t>
            </a:r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2051434" y="4597031"/>
            <a:ext cx="134907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[</a:t>
            </a:r>
          </a:p>
          <a:p>
            <a:r>
              <a:rPr lang="en-GB" dirty="0"/>
              <a:t>0.0011125</a:t>
            </a:r>
          </a:p>
          <a:p>
            <a:r>
              <a:rPr lang="en-GB" dirty="0"/>
              <a:t>0.0000003</a:t>
            </a:r>
          </a:p>
          <a:p>
            <a:r>
              <a:rPr lang="en-GB" dirty="0" smtClean="0"/>
              <a:t>0.9988872</a:t>
            </a:r>
          </a:p>
          <a:p>
            <a:r>
              <a:rPr lang="en-GB" dirty="0" smtClean="0"/>
              <a:t>]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1304012" y="3844325"/>
            <a:ext cx="1774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softmax</a:t>
            </a:r>
            <a:r>
              <a:rPr lang="en-GB" dirty="0" smtClean="0"/>
              <a:t> function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4492487" y="4890052"/>
            <a:ext cx="377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vs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7689198" y="4163854"/>
            <a:ext cx="3603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h</a:t>
            </a:r>
            <a:r>
              <a:rPr lang="en-GB" dirty="0" err="1" smtClean="0"/>
              <a:t>ardmax</a:t>
            </a:r>
            <a:r>
              <a:rPr lang="en-GB" dirty="0" smtClean="0"/>
              <a:t> function, one hot encoding</a:t>
            </a:r>
          </a:p>
          <a:p>
            <a:endParaRPr lang="en-GB" dirty="0"/>
          </a:p>
        </p:txBody>
      </p:sp>
      <p:sp>
        <p:nvSpPr>
          <p:cNvPr id="17" name="Rectangle 16"/>
          <p:cNvSpPr/>
          <p:nvPr/>
        </p:nvSpPr>
        <p:spPr>
          <a:xfrm>
            <a:off x="7694496" y="4605972"/>
            <a:ext cx="134907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[</a:t>
            </a:r>
          </a:p>
          <a:p>
            <a:r>
              <a:rPr lang="en-GB" dirty="0"/>
              <a:t>1</a:t>
            </a:r>
            <a:endParaRPr lang="en-GB" dirty="0" smtClean="0"/>
          </a:p>
          <a:p>
            <a:r>
              <a:rPr lang="en-GB" dirty="0" smtClean="0"/>
              <a:t>0</a:t>
            </a:r>
          </a:p>
          <a:p>
            <a:r>
              <a:rPr lang="en-GB" dirty="0"/>
              <a:t>0</a:t>
            </a:r>
            <a:endParaRPr lang="en-GB" dirty="0" smtClean="0"/>
          </a:p>
          <a:p>
            <a:r>
              <a:rPr lang="en-GB" dirty="0" smtClean="0"/>
              <a:t>]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7383164" y="2451450"/>
            <a:ext cx="4131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0 – cat class label, 1 – boat, 2 – shark class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961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19726" y="667215"/>
                <a:ext cx="2271712" cy="14581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GB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GB" b="0" dirty="0" smtClean="0"/>
              </a:p>
              <a:p>
                <a:endParaRPr lang="en-GB" dirty="0" smtClean="0"/>
              </a:p>
              <a:p>
                <a:r>
                  <a:rPr lang="en-GB" dirty="0" smtClean="0"/>
                  <a:t> </a:t>
                </a:r>
                <a:endParaRPr lang="en-GB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26" y="667215"/>
                <a:ext cx="2271712" cy="145815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025224" y="890546"/>
                <a:ext cx="2418162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GB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 smtClean="0"/>
                  <a:t> - prediction for class j</a:t>
                </a:r>
                <a:endParaRPr lang="en-GB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224" y="890546"/>
                <a:ext cx="2418162" cy="391646"/>
              </a:xfrm>
              <a:prstGeom prst="rect">
                <a:avLst/>
              </a:prstGeom>
              <a:blipFill rotWithShape="1">
                <a:blip r:embed="rId3"/>
                <a:stretch>
                  <a:fillRect t="-6250" r="-1259" b="-203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019726" y="2125371"/>
                <a:ext cx="1858394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0" dirty="0" smtClean="0"/>
                  <a:t>    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/>
                          </a:rPr>
                          <m:t> − </m:t>
                        </m:r>
                        <m:r>
                          <a:rPr lang="en-GB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/>
                          </a:rPr>
                          <m:t>𝑐</m:t>
                        </m:r>
                      </m:sub>
                    </m:sSub>
                    <m:func>
                      <m:funcPr>
                        <m:ctrlPr>
                          <a:rPr lang="en-GB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GB" b="0" i="1" dirty="0" smtClean="0">
                  <a:latin typeface="Cambria Math"/>
                </a:endParaRPr>
              </a:p>
              <a:p>
                <a:endParaRPr lang="en-GB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/>
                        </a:rPr>
                        <m:t>=</m:t>
                      </m:r>
                      <m:r>
                        <a:rPr lang="en-GB" b="0" i="0" smtClean="0">
                          <a:latin typeface="Cambria Math"/>
                        </a:rPr>
                        <m:t>− </m:t>
                      </m:r>
                      <m:r>
                        <m:rPr>
                          <m:sty m:val="p"/>
                        </m:rPr>
                        <a:rPr lang="en-GB">
                          <a:latin typeface="Cambria Math"/>
                        </a:rPr>
                        <m:t>log</m:t>
                      </m:r>
                      <m:r>
                        <a:rPr lang="en-GB" i="1">
                          <a:latin typeface="Cambria Math"/>
                        </a:rPr>
                        <m:t>⁡(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GB" i="1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en-GB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endParaRPr lang="en-GB" dirty="0" smtClean="0"/>
              </a:p>
              <a:p>
                <a:r>
                  <a:rPr lang="en-GB" dirty="0" smtClean="0"/>
                  <a:t> </a:t>
                </a:r>
                <a:endParaRPr lang="en-GB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26" y="2125371"/>
                <a:ext cx="1858394" cy="147732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72344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19726" y="667215"/>
                <a:ext cx="2271712" cy="14581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GB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GB" b="0" dirty="0" smtClean="0"/>
              </a:p>
              <a:p>
                <a:endParaRPr lang="en-GB" dirty="0" smtClean="0"/>
              </a:p>
              <a:p>
                <a:r>
                  <a:rPr lang="en-GB" dirty="0" smtClean="0"/>
                  <a:t> </a:t>
                </a:r>
                <a:endParaRPr lang="en-GB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26" y="667215"/>
                <a:ext cx="2271712" cy="145815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025224" y="890546"/>
                <a:ext cx="2418162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GB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 smtClean="0"/>
                  <a:t> - prediction for class j</a:t>
                </a:r>
                <a:endParaRPr lang="en-GB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224" y="890546"/>
                <a:ext cx="2418162" cy="391646"/>
              </a:xfrm>
              <a:prstGeom prst="rect">
                <a:avLst/>
              </a:prstGeom>
              <a:blipFill rotWithShape="1">
                <a:blip r:embed="rId3"/>
                <a:stretch>
                  <a:fillRect t="-6250" r="-1259" b="-203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019726" y="2125371"/>
                <a:ext cx="1858394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0" dirty="0" smtClean="0"/>
                  <a:t>    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/>
                          </a:rPr>
                          <m:t> − </m:t>
                        </m:r>
                        <m:r>
                          <a:rPr lang="en-GB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/>
                          </a:rPr>
                          <m:t>𝑐</m:t>
                        </m:r>
                      </m:sub>
                    </m:sSub>
                    <m:func>
                      <m:funcPr>
                        <m:ctrlPr>
                          <a:rPr lang="en-GB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GB" b="0" i="1" dirty="0" smtClean="0">
                  <a:latin typeface="Cambria Math"/>
                </a:endParaRPr>
              </a:p>
              <a:p>
                <a:endParaRPr lang="en-GB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/>
                        </a:rPr>
                        <m:t>=</m:t>
                      </m:r>
                      <m:r>
                        <a:rPr lang="en-GB" b="0" i="0" smtClean="0">
                          <a:latin typeface="Cambria Math"/>
                        </a:rPr>
                        <m:t>− </m:t>
                      </m:r>
                      <m:r>
                        <m:rPr>
                          <m:sty m:val="p"/>
                        </m:rPr>
                        <a:rPr lang="en-GB">
                          <a:latin typeface="Cambria Math"/>
                        </a:rPr>
                        <m:t>log</m:t>
                      </m:r>
                      <m:r>
                        <a:rPr lang="en-GB" i="1">
                          <a:latin typeface="Cambria Math"/>
                        </a:rPr>
                        <m:t>⁡(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GB" i="1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en-GB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endParaRPr lang="en-GB" dirty="0" smtClean="0"/>
              </a:p>
              <a:p>
                <a:r>
                  <a:rPr lang="en-GB" dirty="0" smtClean="0"/>
                  <a:t> </a:t>
                </a:r>
                <a:endParaRPr lang="en-GB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26" y="2125371"/>
                <a:ext cx="1858394" cy="147732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025223" y="1852654"/>
                <a:ext cx="557386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Intuition:</a:t>
                </a:r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GB" dirty="0" smtClean="0"/>
                  <a:t>The 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GB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 smtClean="0"/>
                  <a:t> = </a:t>
                </a:r>
                <a14:m>
                  <m:oMath xmlns:m="http://schemas.openxmlformats.org/officeDocument/2006/math">
                    <m:r>
                      <a:rPr lang="en-GB">
                        <a:latin typeface="Cambria Math"/>
                      </a:rPr>
                      <m:t>− </m:t>
                    </m:r>
                    <m:r>
                      <m:rPr>
                        <m:sty m:val="p"/>
                      </m:rPr>
                      <a:rPr lang="en-GB">
                        <a:latin typeface="Cambria Math"/>
                      </a:rPr>
                      <m:t>log</m:t>
                    </m:r>
                    <m:r>
                      <a:rPr lang="en-GB" i="1">
                        <a:latin typeface="Cambria Math"/>
                      </a:rPr>
                      <m:t>⁡(</m:t>
                    </m:r>
                    <m:sSub>
                      <m:sSubPr>
                        <m:ctrlPr>
                          <a:rPr lang="en-GB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GB" i="1">
                            <a:latin typeface="Cambria Math"/>
                          </a:rPr>
                          <m:t>𝑐</m:t>
                        </m:r>
                      </m:sub>
                    </m:sSub>
                    <m:r>
                      <a:rPr lang="en-GB" i="1">
                        <a:latin typeface="Cambria Math"/>
                      </a:rPr>
                      <m:t>)</m:t>
                    </m:r>
                  </m:oMath>
                </a14:m>
                <a:r>
                  <a:rPr lang="en-GB" dirty="0" smtClean="0"/>
                  <a:t> should be as small as possible</a:t>
                </a:r>
                <a:endParaRPr lang="en-GB" dirty="0"/>
              </a:p>
              <a:p>
                <a:pPr lvl="1"/>
                <a:r>
                  <a:rPr lang="en-GB" dirty="0" smtClean="0"/>
                  <a:t>→ the correct probability class should be as big as possible</a:t>
                </a:r>
              </a:p>
              <a:p>
                <a:pPr lvl="1"/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223" y="1852654"/>
                <a:ext cx="5573865" cy="1477328"/>
              </a:xfrm>
              <a:prstGeom prst="rect">
                <a:avLst/>
              </a:prstGeom>
              <a:blipFill rotWithShape="1">
                <a:blip r:embed="rId5"/>
                <a:stretch>
                  <a:fillRect l="-874" t="-20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3400505" y="4597031"/>
            <a:ext cx="134907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[</a:t>
            </a:r>
          </a:p>
          <a:p>
            <a:r>
              <a:rPr lang="en-GB" dirty="0"/>
              <a:t>0.0011125</a:t>
            </a:r>
          </a:p>
          <a:p>
            <a:r>
              <a:rPr lang="en-GB" dirty="0"/>
              <a:t>0.0000003</a:t>
            </a:r>
          </a:p>
          <a:p>
            <a:r>
              <a:rPr lang="en-GB" dirty="0" smtClean="0"/>
              <a:t>0.9988872</a:t>
            </a:r>
          </a:p>
          <a:p>
            <a:r>
              <a:rPr lang="en-GB" dirty="0" smtClean="0"/>
              <a:t>]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910708" y="4741144"/>
            <a:ext cx="134907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[</a:t>
            </a:r>
          </a:p>
          <a:p>
            <a:r>
              <a:rPr lang="en-GB" dirty="0"/>
              <a:t>1</a:t>
            </a:r>
            <a:endParaRPr lang="en-GB" dirty="0" smtClean="0"/>
          </a:p>
          <a:p>
            <a:r>
              <a:rPr lang="en-GB" dirty="0" smtClean="0"/>
              <a:t>0</a:t>
            </a:r>
          </a:p>
          <a:p>
            <a:r>
              <a:rPr lang="en-GB" dirty="0"/>
              <a:t>0</a:t>
            </a:r>
            <a:endParaRPr lang="en-GB" dirty="0" smtClean="0"/>
          </a:p>
          <a:p>
            <a:r>
              <a:rPr lang="en-GB" dirty="0" smtClean="0"/>
              <a:t>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123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19726" y="667215"/>
                <a:ext cx="2271712" cy="14581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GB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GB" b="0" dirty="0" smtClean="0"/>
              </a:p>
              <a:p>
                <a:endParaRPr lang="en-GB" dirty="0" smtClean="0"/>
              </a:p>
              <a:p>
                <a:r>
                  <a:rPr lang="en-GB" dirty="0" smtClean="0"/>
                  <a:t> </a:t>
                </a:r>
                <a:endParaRPr lang="en-GB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26" y="667215"/>
                <a:ext cx="2271712" cy="145815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025224" y="890546"/>
                <a:ext cx="2418162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GB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 smtClean="0"/>
                  <a:t> - prediction for class j</a:t>
                </a:r>
                <a:endParaRPr lang="en-GB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224" y="890546"/>
                <a:ext cx="2418162" cy="391646"/>
              </a:xfrm>
              <a:prstGeom prst="rect">
                <a:avLst/>
              </a:prstGeom>
              <a:blipFill rotWithShape="1">
                <a:blip r:embed="rId3"/>
                <a:stretch>
                  <a:fillRect t="-6250" r="-1259" b="-203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019726" y="2125371"/>
                <a:ext cx="1858394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0" dirty="0" smtClean="0"/>
                  <a:t>    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/>
                          </a:rPr>
                          <m:t> − </m:t>
                        </m:r>
                        <m:r>
                          <a:rPr lang="en-GB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/>
                          </a:rPr>
                          <m:t>𝑐</m:t>
                        </m:r>
                      </m:sub>
                    </m:sSub>
                    <m:func>
                      <m:funcPr>
                        <m:ctrlPr>
                          <a:rPr lang="en-GB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GB" b="0" i="1" dirty="0" smtClean="0">
                  <a:latin typeface="Cambria Math"/>
                </a:endParaRPr>
              </a:p>
              <a:p>
                <a:endParaRPr lang="en-GB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/>
                        </a:rPr>
                        <m:t>=</m:t>
                      </m:r>
                      <m:r>
                        <a:rPr lang="en-GB" b="0" i="0" smtClean="0">
                          <a:latin typeface="Cambria Math"/>
                        </a:rPr>
                        <m:t>− </m:t>
                      </m:r>
                      <m:r>
                        <m:rPr>
                          <m:sty m:val="p"/>
                        </m:rPr>
                        <a:rPr lang="en-GB">
                          <a:latin typeface="Cambria Math"/>
                        </a:rPr>
                        <m:t>log</m:t>
                      </m:r>
                      <m:r>
                        <a:rPr lang="en-GB" i="1">
                          <a:latin typeface="Cambria Math"/>
                        </a:rPr>
                        <m:t>⁡(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GB" i="1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en-GB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endParaRPr lang="en-GB" dirty="0" smtClean="0"/>
              </a:p>
              <a:p>
                <a:r>
                  <a:rPr lang="en-GB" dirty="0" smtClean="0"/>
                  <a:t> </a:t>
                </a:r>
                <a:endParaRPr lang="en-GB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26" y="2125371"/>
                <a:ext cx="1858394" cy="147732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025223" y="1852654"/>
                <a:ext cx="5573865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Intuition:</a:t>
                </a:r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GB" dirty="0" smtClean="0"/>
                  <a:t>The 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GB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 smtClean="0"/>
                  <a:t> = </a:t>
                </a:r>
                <a14:m>
                  <m:oMath xmlns:m="http://schemas.openxmlformats.org/officeDocument/2006/math">
                    <m:r>
                      <a:rPr lang="en-GB">
                        <a:latin typeface="Cambria Math"/>
                      </a:rPr>
                      <m:t>− </m:t>
                    </m:r>
                    <m:r>
                      <m:rPr>
                        <m:sty m:val="p"/>
                      </m:rPr>
                      <a:rPr lang="en-GB">
                        <a:latin typeface="Cambria Math"/>
                      </a:rPr>
                      <m:t>log</m:t>
                    </m:r>
                    <m:r>
                      <a:rPr lang="en-GB" i="1">
                        <a:latin typeface="Cambria Math"/>
                      </a:rPr>
                      <m:t>⁡(</m:t>
                    </m:r>
                    <m:sSub>
                      <m:sSubPr>
                        <m:ctrlPr>
                          <a:rPr lang="en-GB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GB" i="1">
                            <a:latin typeface="Cambria Math"/>
                          </a:rPr>
                          <m:t>𝑐</m:t>
                        </m:r>
                      </m:sub>
                    </m:sSub>
                    <m:r>
                      <a:rPr lang="en-GB" i="1">
                        <a:latin typeface="Cambria Math"/>
                      </a:rPr>
                      <m:t>)</m:t>
                    </m:r>
                  </m:oMath>
                </a14:m>
                <a:r>
                  <a:rPr lang="en-GB" dirty="0" smtClean="0"/>
                  <a:t> should be as small as possible</a:t>
                </a:r>
                <a:endParaRPr lang="en-GB" dirty="0"/>
              </a:p>
              <a:p>
                <a:pPr lvl="1"/>
                <a:r>
                  <a:rPr lang="en-GB" dirty="0" smtClean="0"/>
                  <a:t>→ the correct probability class should be as big as possible</a:t>
                </a:r>
              </a:p>
              <a:p>
                <a:pPr lvl="1"/>
                <a:endParaRPr lang="en-GB" dirty="0"/>
              </a:p>
              <a:p>
                <a:pPr lvl="1"/>
                <a:endParaRPr lang="en-GB" dirty="0" smtClean="0"/>
              </a:p>
              <a:p>
                <a:pPr lvl="1"/>
                <a:endParaRPr lang="en-GB" dirty="0" smtClean="0"/>
              </a:p>
              <a:p>
                <a:r>
                  <a:rPr lang="en-GB" dirty="0" smtClean="0"/>
                  <a:t>This loss function just looks at the correct class from the ground truth and tries to make the predicted probability of that class as big as possible 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223" y="1852654"/>
                <a:ext cx="5573865" cy="3139321"/>
              </a:xfrm>
              <a:prstGeom prst="rect">
                <a:avLst/>
              </a:prstGeom>
              <a:blipFill rotWithShape="1">
                <a:blip r:embed="rId5"/>
                <a:stretch>
                  <a:fillRect l="-874" t="-9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37023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10463"/>
                <a:ext cx="10515600" cy="3966500"/>
              </a:xfrm>
            </p:spPr>
            <p:txBody>
              <a:bodyPr/>
              <a:lstStyle/>
              <a:p>
                <a:r>
                  <a:rPr lang="en-GB" dirty="0" smtClean="0"/>
                  <a:t>What is the minimum and maximum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GB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 smtClean="0"/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10463"/>
                <a:ext cx="10515600" cy="3966500"/>
              </a:xfrm>
              <a:blipFill rotWithShape="1">
                <a:blip r:embed="rId2"/>
                <a:stretch>
                  <a:fillRect l="-1043" t="-24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804547" y="667215"/>
                <a:ext cx="4156573" cy="871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𝐿</m:t>
                      </m:r>
                      <m:r>
                        <a:rPr lang="en-GB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47" y="667215"/>
                <a:ext cx="4156573" cy="87126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19726" y="667215"/>
                <a:ext cx="176484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GB">
                          <a:latin typeface="Cambria Math"/>
                        </a:rPr>
                        <m:t>log</m:t>
                      </m:r>
                      <m:r>
                        <a:rPr lang="en-GB" i="1">
                          <a:latin typeface="Cambria Math"/>
                        </a:rPr>
                        <m:t>⁡(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GB" i="1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en-GB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b="0" dirty="0" smtClean="0"/>
              </a:p>
              <a:p>
                <a:endParaRPr lang="en-GB" dirty="0" smtClean="0"/>
              </a:p>
              <a:p>
                <a:r>
                  <a:rPr lang="en-GB" dirty="0" smtClean="0"/>
                  <a:t> </a:t>
                </a:r>
                <a:endParaRPr lang="en-GB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26" y="667215"/>
                <a:ext cx="1764842" cy="92333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96844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10463"/>
                <a:ext cx="10515600" cy="3966500"/>
              </a:xfrm>
            </p:spPr>
            <p:txBody>
              <a:bodyPr/>
              <a:lstStyle/>
              <a:p>
                <a:r>
                  <a:rPr lang="en-GB" dirty="0" smtClean="0"/>
                  <a:t>What is the minimum and maximum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GB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 smtClean="0"/>
                  <a:t>?</a:t>
                </a:r>
              </a:p>
              <a:p>
                <a:pPr lvl="1"/>
                <a:r>
                  <a:rPr lang="en-GB" dirty="0" smtClean="0"/>
                  <a:t>Min 0</a:t>
                </a:r>
              </a:p>
              <a:p>
                <a:pPr lvl="1"/>
                <a:r>
                  <a:rPr lang="en-GB" dirty="0" smtClean="0"/>
                  <a:t>Max infinity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10463"/>
                <a:ext cx="10515600" cy="3966500"/>
              </a:xfrm>
              <a:blipFill rotWithShape="1">
                <a:blip r:embed="rId2"/>
                <a:stretch>
                  <a:fillRect l="-1043" t="-24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19726" y="667215"/>
                <a:ext cx="176484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GB">
                          <a:latin typeface="Cambria Math"/>
                        </a:rPr>
                        <m:t>log</m:t>
                      </m:r>
                      <m:r>
                        <a:rPr lang="en-GB" i="1">
                          <a:latin typeface="Cambria Math"/>
                        </a:rPr>
                        <m:t>⁡(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GB" i="1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en-GB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b="0" dirty="0" smtClean="0"/>
              </a:p>
              <a:p>
                <a:endParaRPr lang="en-GB" dirty="0" smtClean="0"/>
              </a:p>
              <a:p>
                <a:r>
                  <a:rPr lang="en-GB" dirty="0" smtClean="0"/>
                  <a:t> </a:t>
                </a:r>
                <a:endParaRPr lang="en-GB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26" y="667215"/>
                <a:ext cx="1764842" cy="92333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804547" y="667215"/>
                <a:ext cx="4156573" cy="871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𝐿</m:t>
                      </m:r>
                      <m:r>
                        <a:rPr lang="en-GB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47" y="667215"/>
                <a:ext cx="4156573" cy="87126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1497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36EDFA7D-B65A-4012-B80A-AE072DFC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53" y="91808"/>
            <a:ext cx="10515600" cy="1325563"/>
          </a:xfrm>
        </p:spPr>
        <p:txBody>
          <a:bodyPr/>
          <a:lstStyle/>
          <a:p>
            <a:r>
              <a:rPr lang="en-GB" dirty="0"/>
              <a:t>Classification challenges</a:t>
            </a:r>
          </a:p>
        </p:txBody>
      </p:sp>
      <p:pic>
        <p:nvPicPr>
          <p:cNvPr id="1026" name="Picture 2" descr="Pets Who Are Brilliant at Hiding in Plain Sight - LIFE WITH DOGS">
            <a:extLst>
              <a:ext uri="{FF2B5EF4-FFF2-40B4-BE49-F238E27FC236}">
                <a16:creationId xmlns:a16="http://schemas.microsoft.com/office/drawing/2014/main" xmlns="" id="{06D94986-D64C-4C3C-90A9-F67C12CCA0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96" b="17652"/>
          <a:stretch/>
        </p:blipFill>
        <p:spPr bwMode="auto">
          <a:xfrm>
            <a:off x="9457668" y="1432531"/>
            <a:ext cx="2646000" cy="167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Top White Cat Names in Canada | The Dog People by Rover.com">
            <a:extLst>
              <a:ext uri="{FF2B5EF4-FFF2-40B4-BE49-F238E27FC236}">
                <a16:creationId xmlns:a16="http://schemas.microsoft.com/office/drawing/2014/main" xmlns="" id="{2DB05D50-4F9C-4AE1-8492-4FECB520D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596" y="4970365"/>
            <a:ext cx="2646147" cy="167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ine Coon Cat Breed Information">
            <a:extLst>
              <a:ext uri="{FF2B5EF4-FFF2-40B4-BE49-F238E27FC236}">
                <a16:creationId xmlns:a16="http://schemas.microsoft.com/office/drawing/2014/main" xmlns="" id="{21760149-9612-45A3-BF5C-FD22561B4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613" y="2170661"/>
            <a:ext cx="3360000" cy="195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 Quick Guide to Feline Behavior: What Does It Mean When Cats Hide? | Cat  Care of Vinings">
            <a:extLst>
              <a:ext uri="{FF2B5EF4-FFF2-40B4-BE49-F238E27FC236}">
                <a16:creationId xmlns:a16="http://schemas.microsoft.com/office/drawing/2014/main" xmlns="" id="{52C2A2EB-05F5-40FF-9323-72AE4FE7C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612" y="4963888"/>
            <a:ext cx="2520000" cy="167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C5617BE-6A3F-4697-AB53-80FDFE5F22BA}"/>
              </a:ext>
            </a:extLst>
          </p:cNvPr>
          <p:cNvSpPr txBox="1"/>
          <p:nvPr/>
        </p:nvSpPr>
        <p:spPr>
          <a:xfrm>
            <a:off x="663118" y="1848692"/>
            <a:ext cx="216360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View point variations</a:t>
            </a:r>
          </a:p>
          <a:p>
            <a:r>
              <a:rPr lang="en-GB" dirty="0"/>
              <a:t>Occlusions</a:t>
            </a:r>
          </a:p>
          <a:p>
            <a:r>
              <a:rPr lang="en-GB" dirty="0"/>
              <a:t>Scale variation</a:t>
            </a:r>
          </a:p>
          <a:p>
            <a:r>
              <a:rPr lang="en-GB" dirty="0"/>
              <a:t>Deformation</a:t>
            </a:r>
          </a:p>
          <a:p>
            <a:r>
              <a:rPr lang="en-GB" dirty="0"/>
              <a:t>Lightning conditions</a:t>
            </a:r>
          </a:p>
          <a:p>
            <a:r>
              <a:rPr lang="en-GB" dirty="0"/>
              <a:t>Background clutter</a:t>
            </a:r>
          </a:p>
          <a:p>
            <a:r>
              <a:rPr lang="en-GB" dirty="0"/>
              <a:t>Intra-class variation</a:t>
            </a:r>
          </a:p>
        </p:txBody>
      </p:sp>
      <p:pic>
        <p:nvPicPr>
          <p:cNvPr id="1034" name="Picture 10" descr="My cat likes to hide under the rug : mildlyinteresting">
            <a:extLst>
              <a:ext uri="{FF2B5EF4-FFF2-40B4-BE49-F238E27FC236}">
                <a16:creationId xmlns:a16="http://schemas.microsoft.com/office/drawing/2014/main" xmlns="" id="{581667F3-2651-4576-9C82-0434F9ADE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595" y="3105004"/>
            <a:ext cx="2646147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My cat being a contortionist. 😁 : noodlebones">
            <a:extLst>
              <a:ext uri="{FF2B5EF4-FFF2-40B4-BE49-F238E27FC236}">
                <a16:creationId xmlns:a16="http://schemas.microsoft.com/office/drawing/2014/main" xmlns="" id="{12456FAC-DF85-4ED0-A018-49D3978B1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612" y="4122838"/>
            <a:ext cx="336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Пин от пользователя Riannah Avora на доске Легкие рисунки в 2020 г |  Животные, Кот, Милые животные">
            <a:extLst>
              <a:ext uri="{FF2B5EF4-FFF2-40B4-BE49-F238E27FC236}">
                <a16:creationId xmlns:a16="http://schemas.microsoft.com/office/drawing/2014/main" xmlns="" id="{B676B7D3-0ABC-46F1-AE95-66D94E40B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603" y="1432532"/>
            <a:ext cx="2520000" cy="353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45 Cat Breeds With the Friendliest Personalities | FamilyMinded">
            <a:extLst>
              <a:ext uri="{FF2B5EF4-FFF2-40B4-BE49-F238E27FC236}">
                <a16:creationId xmlns:a16="http://schemas.microsoft.com/office/drawing/2014/main" xmlns="" id="{99942D39-A995-4E54-95C3-EE04141024D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86" y="4153158"/>
            <a:ext cx="3171126" cy="248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061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10463"/>
                <a:ext cx="10515600" cy="3966500"/>
              </a:xfrm>
            </p:spPr>
            <p:txBody>
              <a:bodyPr/>
              <a:lstStyle/>
              <a:p>
                <a:r>
                  <a:rPr lang="en-GB" dirty="0" smtClean="0"/>
                  <a:t>What is the minimum and maximum value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GB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 smtClean="0"/>
                  <a:t>?</a:t>
                </a:r>
              </a:p>
              <a:p>
                <a:pPr lvl="1"/>
                <a:r>
                  <a:rPr lang="en-GB" dirty="0" smtClean="0"/>
                  <a:t>Min 0</a:t>
                </a:r>
              </a:p>
              <a:p>
                <a:pPr lvl="1"/>
                <a:r>
                  <a:rPr lang="en-GB" dirty="0" smtClean="0"/>
                  <a:t>Max infinity</a:t>
                </a:r>
              </a:p>
              <a:p>
                <a:pPr marL="457200" lvl="1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10463"/>
                <a:ext cx="10515600" cy="3966500"/>
              </a:xfrm>
              <a:blipFill rotWithShape="1">
                <a:blip r:embed="rId2"/>
                <a:stretch>
                  <a:fillRect l="-1043" t="-24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804547" y="667215"/>
                <a:ext cx="4156573" cy="871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𝐿</m:t>
                      </m:r>
                      <m:r>
                        <a:rPr lang="en-GB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47" y="667215"/>
                <a:ext cx="4156573" cy="87126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19726" y="667215"/>
                <a:ext cx="176484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GB">
                          <a:latin typeface="Cambria Math"/>
                        </a:rPr>
                        <m:t>log</m:t>
                      </m:r>
                      <m:r>
                        <a:rPr lang="en-GB" i="1">
                          <a:latin typeface="Cambria Math"/>
                        </a:rPr>
                        <m:t>⁡(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GB" i="1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en-GB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b="0" dirty="0" smtClean="0"/>
              </a:p>
              <a:p>
                <a:endParaRPr lang="en-GB" dirty="0" smtClean="0"/>
              </a:p>
              <a:p>
                <a:r>
                  <a:rPr lang="en-GB" dirty="0" smtClean="0"/>
                  <a:t> </a:t>
                </a:r>
                <a:endParaRPr lang="en-GB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26" y="667215"/>
                <a:ext cx="1764842" cy="92333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25989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C00000"/>
                </a:solidFill>
              </a:rPr>
              <a:t>Optimization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3600" dirty="0" smtClean="0"/>
              <a:t>How can we find the best value for W?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9916466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8" descr="Hiker - Free people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10" descr="Hiker - Free people icon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12" descr="Hiker - Free people icon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170" name="Picture 2" descr="All about Gradient Descent and its variants | by Anjana Yadav | Analytics  Vidhya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193" y="2471516"/>
            <a:ext cx="3810000" cy="221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810577" y="4834393"/>
            <a:ext cx="251280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 smtClean="0"/>
              <a:t>Follow the slope!</a:t>
            </a:r>
            <a:endParaRPr lang="en-GB" sz="2600" dirty="0"/>
          </a:p>
        </p:txBody>
      </p:sp>
      <p:sp>
        <p:nvSpPr>
          <p:cNvPr id="3" name="TextBox 2"/>
          <p:cNvSpPr txBox="1"/>
          <p:nvPr/>
        </p:nvSpPr>
        <p:spPr>
          <a:xfrm>
            <a:off x="525311" y="389612"/>
            <a:ext cx="11012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/>
              <a:t>Gradient descent</a:t>
            </a:r>
            <a:endParaRPr lang="en-GB" sz="4400" dirty="0"/>
          </a:p>
        </p:txBody>
      </p:sp>
      <p:pic>
        <p:nvPicPr>
          <p:cNvPr id="7172" name="Picture 4" descr="Linear Regression Simplified – Ordinary Least Square vs Gradient Descent –  mc.a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1394549"/>
            <a:ext cx="6876061" cy="457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0094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Follow the slope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664" y="1706356"/>
            <a:ext cx="10515600" cy="4351338"/>
          </a:xfrm>
        </p:spPr>
        <p:txBody>
          <a:bodyPr/>
          <a:lstStyle/>
          <a:p>
            <a:r>
              <a:rPr lang="en-GB" dirty="0" smtClean="0"/>
              <a:t>In 1D the derivative of a function is:</a:t>
            </a:r>
          </a:p>
          <a:p>
            <a:pPr lvl="1"/>
            <a:r>
              <a:rPr lang="en-GB" dirty="0" smtClean="0"/>
              <a:t>Slope of the “line”</a:t>
            </a:r>
          </a:p>
          <a:p>
            <a:endParaRPr lang="en-GB" dirty="0"/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31624B1F-691C-4D32-8CA5-1E8B68471B1F}"/>
                  </a:ext>
                </a:extLst>
              </p:cNvPr>
              <p:cNvSpPr txBox="1"/>
              <p:nvPr/>
            </p:nvSpPr>
            <p:spPr>
              <a:xfrm>
                <a:off x="2604256" y="2976924"/>
                <a:ext cx="4623480" cy="5375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sup>
                      </m:sSup>
                      <m:r>
                        <a:rPr lang="en-GB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𝑥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→0</m:t>
                              </m:r>
                            </m:lim>
                          </m:limLow>
                        </m:fNam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  <m:f>
                        <m:fPr>
                          <m:ctrlPr>
                            <a:rPr lang="en-GB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1624B1F-691C-4D32-8CA5-1E8B68471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256" y="2976924"/>
                <a:ext cx="4623480" cy="53751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80965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Follow the slope</a:t>
            </a:r>
            <a:endParaRPr lang="en-GB" dirty="0"/>
          </a:p>
        </p:txBody>
      </p:sp>
      <p:pic>
        <p:nvPicPr>
          <p:cNvPr id="8194" name="Picture 2" descr="Stochastic Gradient Descent. Ever wondered of a problem which… | by Harshit  Dawar | Analytics Vidhya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25" y="2177466"/>
            <a:ext cx="6137662" cy="381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3124" y="6575459"/>
            <a:ext cx="52357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/>
              <a:t>Image </a:t>
            </a:r>
            <a:r>
              <a:rPr lang="en-GB" sz="1000" dirty="0"/>
              <a:t>source: </a:t>
            </a:r>
            <a:r>
              <a:rPr lang="en-GB" sz="1000" dirty="0">
                <a:hlinkClick r:id="rId3"/>
              </a:rPr>
              <a:t>https://</a:t>
            </a:r>
            <a:r>
              <a:rPr lang="en-GB" sz="1000" dirty="0" smtClean="0">
                <a:hlinkClick r:id="rId3"/>
              </a:rPr>
              <a:t>medium.com/analytics-vidhya/stochastic-gradient-descent-1ab661fabf89</a:t>
            </a:r>
            <a:r>
              <a:rPr lang="en-GB" sz="1000" dirty="0" smtClean="0"/>
              <a:t>  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6025481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Follow the slope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N dimensions, the gradient is a vector containing the partial derivative along each dimensions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93035" y="29029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/>
              <a:t>Numerical gradient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798318" y="4157609"/>
            <a:ext cx="95733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[</a:t>
            </a:r>
            <a:r>
              <a:rPr lang="en-GB" sz="2600" dirty="0" smtClean="0"/>
              <a:t>0.3, 0.24, -1.9, 0.22, 0.3, 0.9, -1.7, 1.5, 0.29,…]</a:t>
            </a:r>
            <a:endParaRPr lang="en-GB" sz="2600" dirty="0"/>
          </a:p>
          <a:p>
            <a:r>
              <a:rPr lang="en-GB" sz="2600" b="1" dirty="0">
                <a:solidFill>
                  <a:srgbClr val="C00000"/>
                </a:solidFill>
              </a:rPr>
              <a:t>loss </a:t>
            </a:r>
            <a:r>
              <a:rPr lang="en-GB" sz="2600" b="1" dirty="0" smtClean="0">
                <a:solidFill>
                  <a:srgbClr val="C00000"/>
                </a:solidFill>
              </a:rPr>
              <a:t>1.2345</a:t>
            </a:r>
            <a:endParaRPr lang="en-GB" sz="2600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815" y="435114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8168" y="5199393"/>
            <a:ext cx="96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gradient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2013003" y="5182730"/>
            <a:ext cx="95733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506068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ular Callout 11"/>
          <p:cNvSpPr/>
          <p:nvPr/>
        </p:nvSpPr>
        <p:spPr>
          <a:xfrm>
            <a:off x="173905" y="4273881"/>
            <a:ext cx="1271771" cy="896977"/>
          </a:xfrm>
          <a:prstGeom prst="wedgeRectCallout">
            <a:avLst>
              <a:gd name="adj1" fmla="val 137116"/>
              <a:gd name="adj2" fmla="val -9570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Numerical gradient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2013003" y="2010757"/>
            <a:ext cx="95733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[</a:t>
            </a:r>
            <a:r>
              <a:rPr lang="en-GB" sz="2600" dirty="0" smtClean="0"/>
              <a:t>0.3,0.24, -1.9, 0.22, 0.3, 0.9, -1.7, 1.5, 0.29,…]</a:t>
            </a:r>
            <a:endParaRPr lang="en-GB" sz="2600" dirty="0"/>
          </a:p>
          <a:p>
            <a:pPr algn="just"/>
            <a:r>
              <a:rPr lang="en-GB" sz="2600" b="1" dirty="0" smtClean="0">
                <a:solidFill>
                  <a:srgbClr val="C00000"/>
                </a:solidFill>
              </a:rPr>
              <a:t>					loss 1.2345</a:t>
            </a:r>
            <a:endParaRPr lang="en-GB" sz="2600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8500" y="220429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6420" y="3504440"/>
            <a:ext cx="1170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 + h</a:t>
            </a:r>
            <a:br>
              <a:rPr lang="en-GB" dirty="0" smtClean="0"/>
            </a:br>
            <a:r>
              <a:rPr lang="en-GB" dirty="0" err="1" smtClean="0"/>
              <a:t>h</a:t>
            </a:r>
            <a:r>
              <a:rPr lang="en-GB" dirty="0" smtClean="0"/>
              <a:t> = 0.0001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488168" y="5199393"/>
            <a:ext cx="96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gradient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2013003" y="5182730"/>
            <a:ext cx="95733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93841" y="3381329"/>
            <a:ext cx="95733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[</a:t>
            </a:r>
            <a:r>
              <a:rPr lang="en-GB" sz="2600" dirty="0">
                <a:solidFill>
                  <a:schemeClr val="accent1">
                    <a:lumMod val="75000"/>
                  </a:schemeClr>
                </a:solidFill>
              </a:rPr>
              <a:t>0.3001</a:t>
            </a:r>
            <a:r>
              <a:rPr lang="en-GB" sz="2600" dirty="0"/>
              <a:t>,0.24</a:t>
            </a:r>
            <a:r>
              <a:rPr lang="en-GB" sz="2600" dirty="0" smtClean="0"/>
              <a:t>, -1.9, 0.22, 0.3, 0.9, -1.7, 1.5, 0.29,…]</a:t>
            </a:r>
            <a:endParaRPr lang="en-GB" sz="2600" dirty="0"/>
          </a:p>
          <a:p>
            <a:r>
              <a:rPr lang="en-GB" sz="2600" b="1" dirty="0" smtClean="0">
                <a:solidFill>
                  <a:srgbClr val="C00000"/>
                </a:solidFill>
              </a:rPr>
              <a:t>				</a:t>
            </a:r>
            <a:r>
              <a:rPr lang="en-GB" sz="2600" b="1" dirty="0">
                <a:solidFill>
                  <a:srgbClr val="C00000"/>
                </a:solidFill>
              </a:rPr>
              <a:t>	 loss 1.2331</a:t>
            </a:r>
            <a:endParaRPr lang="en-GB" sz="2600" dirty="0">
              <a:solidFill>
                <a:srgbClr val="C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73905" y="4273881"/>
            <a:ext cx="8066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smtClean="0"/>
              <a:t>= 0.3 + h</a:t>
            </a:r>
            <a:endParaRPr lang="en-GB" sz="1400" dirty="0"/>
          </a:p>
        </p:txBody>
      </p:sp>
      <p:sp>
        <p:nvSpPr>
          <p:cNvPr id="14" name="Rectangle 13"/>
          <p:cNvSpPr/>
          <p:nvPr/>
        </p:nvSpPr>
        <p:spPr>
          <a:xfrm>
            <a:off x="209960" y="4639736"/>
            <a:ext cx="15369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smtClean="0"/>
              <a:t>= 0.3 + 0.0001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31624B1F-691C-4D32-8CA5-1E8B68471B1F}"/>
                  </a:ext>
                </a:extLst>
              </p:cNvPr>
              <p:cNvSpPr txBox="1"/>
              <p:nvPr/>
            </p:nvSpPr>
            <p:spPr>
              <a:xfrm>
                <a:off x="2176209" y="4370976"/>
                <a:ext cx="4623480" cy="5375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sup>
                      </m:sSup>
                      <m:r>
                        <a:rPr lang="en-GB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𝑥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→0</m:t>
                              </m:r>
                            </m:lim>
                          </m:limLow>
                        </m:fNam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  <m:f>
                        <m:fPr>
                          <m:ctrlPr>
                            <a:rPr lang="en-GB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1624B1F-691C-4D32-8CA5-1E8B68471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209" y="4370976"/>
                <a:ext cx="4623480" cy="53751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58346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ular Callout 11"/>
          <p:cNvSpPr/>
          <p:nvPr/>
        </p:nvSpPr>
        <p:spPr>
          <a:xfrm>
            <a:off x="173905" y="4273881"/>
            <a:ext cx="1271771" cy="763135"/>
          </a:xfrm>
          <a:prstGeom prst="wedgeRectCallout">
            <a:avLst>
              <a:gd name="adj1" fmla="val 144619"/>
              <a:gd name="adj2" fmla="val -10948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Numerical gradient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2013003" y="2010757"/>
            <a:ext cx="95733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[</a:t>
            </a:r>
            <a:r>
              <a:rPr lang="en-GB" sz="2600" dirty="0" smtClean="0"/>
              <a:t>0.3,0.24, -1.9, 0.22, 0.3, 0.9, -1.7, 1.5, 0.29,…]</a:t>
            </a:r>
            <a:endParaRPr lang="en-GB" sz="2600" dirty="0"/>
          </a:p>
          <a:p>
            <a:pPr algn="just"/>
            <a:r>
              <a:rPr lang="en-GB" sz="2600" b="1" dirty="0" smtClean="0">
                <a:solidFill>
                  <a:srgbClr val="C00000"/>
                </a:solidFill>
              </a:rPr>
              <a:t>					loss 1.2345</a:t>
            </a:r>
            <a:endParaRPr lang="en-GB" sz="2600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8500" y="220429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6420" y="3504440"/>
            <a:ext cx="1170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 + h</a:t>
            </a:r>
            <a:br>
              <a:rPr lang="en-GB" dirty="0" smtClean="0"/>
            </a:br>
            <a:r>
              <a:rPr lang="en-GB" dirty="0" err="1" smtClean="0"/>
              <a:t>h</a:t>
            </a:r>
            <a:r>
              <a:rPr lang="en-GB" dirty="0" smtClean="0"/>
              <a:t> = 0.0001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488168" y="5199393"/>
            <a:ext cx="96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gradient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2013003" y="5182730"/>
            <a:ext cx="95733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 smtClean="0">
                <a:solidFill>
                  <a:srgbClr val="C00000"/>
                </a:solidFill>
              </a:rPr>
              <a:t>[(1.2345 - 1.2331)/0.0001, ….]</a:t>
            </a:r>
            <a:endParaRPr lang="en-GB" sz="2600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93841" y="3381329"/>
            <a:ext cx="95733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[</a:t>
            </a:r>
            <a:r>
              <a:rPr lang="en-GB" sz="2600" dirty="0">
                <a:solidFill>
                  <a:schemeClr val="accent1">
                    <a:lumMod val="75000"/>
                  </a:schemeClr>
                </a:solidFill>
              </a:rPr>
              <a:t>0.3001</a:t>
            </a:r>
            <a:r>
              <a:rPr lang="en-GB" sz="2600" dirty="0"/>
              <a:t>,0.24</a:t>
            </a:r>
            <a:r>
              <a:rPr lang="en-GB" sz="2600" dirty="0" smtClean="0"/>
              <a:t>, -1.9, 0.22, 0.3, 0.9, -1.7, 1.5, 0.29,…]</a:t>
            </a:r>
            <a:endParaRPr lang="en-GB" sz="2600" dirty="0"/>
          </a:p>
          <a:p>
            <a:r>
              <a:rPr lang="en-GB" sz="2600" b="1" dirty="0" smtClean="0">
                <a:solidFill>
                  <a:srgbClr val="C00000"/>
                </a:solidFill>
              </a:rPr>
              <a:t>					loss 1.2331</a:t>
            </a:r>
            <a:endParaRPr lang="en-GB" sz="2600" dirty="0">
              <a:solidFill>
                <a:srgbClr val="C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73905" y="4273881"/>
            <a:ext cx="8066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smtClean="0"/>
              <a:t>= 0.3 + h</a:t>
            </a:r>
            <a:endParaRPr lang="en-GB" sz="1400" dirty="0"/>
          </a:p>
        </p:txBody>
      </p:sp>
      <p:sp>
        <p:nvSpPr>
          <p:cNvPr id="14" name="Rectangle 13"/>
          <p:cNvSpPr/>
          <p:nvPr/>
        </p:nvSpPr>
        <p:spPr>
          <a:xfrm>
            <a:off x="209960" y="4639736"/>
            <a:ext cx="15369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smtClean="0"/>
              <a:t>= 0.3 + 0.0001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1339203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ular Callout 11"/>
          <p:cNvSpPr/>
          <p:nvPr/>
        </p:nvSpPr>
        <p:spPr>
          <a:xfrm>
            <a:off x="173905" y="4273881"/>
            <a:ext cx="1271771" cy="763135"/>
          </a:xfrm>
          <a:prstGeom prst="wedgeRectCallout">
            <a:avLst>
              <a:gd name="adj1" fmla="val 151496"/>
              <a:gd name="adj2" fmla="val -12407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Numerical gradient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2013003" y="2010757"/>
            <a:ext cx="95733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[</a:t>
            </a:r>
            <a:r>
              <a:rPr lang="en-GB" sz="2600" dirty="0" smtClean="0"/>
              <a:t>0.3,0.24, -1.9, 0.22, 0.3, 0.9, -1.7, 1.5, 0.29,…]</a:t>
            </a:r>
            <a:endParaRPr lang="en-GB" sz="2600" dirty="0"/>
          </a:p>
          <a:p>
            <a:pPr algn="just"/>
            <a:r>
              <a:rPr lang="en-GB" sz="2600" b="1" dirty="0" smtClean="0">
                <a:solidFill>
                  <a:srgbClr val="C00000"/>
                </a:solidFill>
              </a:rPr>
              <a:t>					loss 1.2345</a:t>
            </a:r>
            <a:endParaRPr lang="en-GB" sz="2600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8500" y="220429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6420" y="3504440"/>
            <a:ext cx="1170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 + h</a:t>
            </a:r>
            <a:br>
              <a:rPr lang="en-GB" dirty="0" smtClean="0"/>
            </a:br>
            <a:r>
              <a:rPr lang="en-GB" dirty="0" err="1" smtClean="0"/>
              <a:t>h</a:t>
            </a:r>
            <a:r>
              <a:rPr lang="en-GB" dirty="0" smtClean="0"/>
              <a:t> = 0.0001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488168" y="5199393"/>
            <a:ext cx="96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gradient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2013003" y="5182730"/>
            <a:ext cx="95733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 smtClean="0">
                <a:solidFill>
                  <a:srgbClr val="C00000"/>
                </a:solidFill>
              </a:rPr>
              <a:t>[23.5, ….]</a:t>
            </a:r>
            <a:endParaRPr lang="en-GB" sz="2600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93841" y="3381329"/>
            <a:ext cx="95733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[</a:t>
            </a:r>
            <a:r>
              <a:rPr lang="en-GB" sz="2600" dirty="0">
                <a:solidFill>
                  <a:schemeClr val="accent1">
                    <a:lumMod val="75000"/>
                  </a:schemeClr>
                </a:solidFill>
              </a:rPr>
              <a:t>0.3001</a:t>
            </a:r>
            <a:r>
              <a:rPr lang="en-GB" sz="2600" dirty="0"/>
              <a:t>,0.24</a:t>
            </a:r>
            <a:r>
              <a:rPr lang="en-GB" sz="2600" dirty="0" smtClean="0"/>
              <a:t>, -1.9, 0.22, 0.3, 0.9, -1.7, 1.5, 0.29,…]</a:t>
            </a:r>
            <a:endParaRPr lang="en-GB" sz="2600" dirty="0"/>
          </a:p>
          <a:p>
            <a:r>
              <a:rPr lang="en-GB" sz="2600" b="1" dirty="0" smtClean="0">
                <a:solidFill>
                  <a:srgbClr val="C00000"/>
                </a:solidFill>
              </a:rPr>
              <a:t>					loss 1.2331</a:t>
            </a:r>
            <a:endParaRPr lang="en-GB" sz="2600" dirty="0">
              <a:solidFill>
                <a:srgbClr val="C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73905" y="4273881"/>
            <a:ext cx="8066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smtClean="0"/>
              <a:t>= 0.3 + h</a:t>
            </a:r>
            <a:endParaRPr lang="en-GB" sz="1400" dirty="0"/>
          </a:p>
        </p:txBody>
      </p:sp>
      <p:sp>
        <p:nvSpPr>
          <p:cNvPr id="14" name="Rectangle 13"/>
          <p:cNvSpPr/>
          <p:nvPr/>
        </p:nvSpPr>
        <p:spPr>
          <a:xfrm>
            <a:off x="209960" y="4639736"/>
            <a:ext cx="15369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smtClean="0"/>
              <a:t>= 0.3 + 0.0001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039916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ular Callout 11"/>
          <p:cNvSpPr/>
          <p:nvPr/>
        </p:nvSpPr>
        <p:spPr>
          <a:xfrm>
            <a:off x="173905" y="4273881"/>
            <a:ext cx="1271771" cy="763135"/>
          </a:xfrm>
          <a:prstGeom prst="wedgeRectCallout">
            <a:avLst>
              <a:gd name="adj1" fmla="val 181506"/>
              <a:gd name="adj2" fmla="val -10740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Numerical gradient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2013003" y="2010757"/>
            <a:ext cx="95733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[</a:t>
            </a:r>
            <a:r>
              <a:rPr lang="en-GB" sz="2600" dirty="0" smtClean="0"/>
              <a:t>0.3,0.24, -1.9, 0.22, 0.3, 0.9, -1.7, 1.5, 0.29,…]</a:t>
            </a:r>
            <a:endParaRPr lang="en-GB" sz="2600" dirty="0"/>
          </a:p>
          <a:p>
            <a:pPr algn="just"/>
            <a:r>
              <a:rPr lang="en-GB" sz="2600" b="1" dirty="0" smtClean="0">
                <a:solidFill>
                  <a:srgbClr val="C00000"/>
                </a:solidFill>
              </a:rPr>
              <a:t>					loss 1.2345</a:t>
            </a:r>
            <a:endParaRPr lang="en-GB" sz="2600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8500" y="220429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6420" y="3504440"/>
            <a:ext cx="1170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 + h</a:t>
            </a:r>
            <a:br>
              <a:rPr lang="en-GB" dirty="0" smtClean="0"/>
            </a:br>
            <a:r>
              <a:rPr lang="en-GB" dirty="0" err="1" smtClean="0"/>
              <a:t>h</a:t>
            </a:r>
            <a:r>
              <a:rPr lang="en-GB" dirty="0" smtClean="0"/>
              <a:t> = 0.0001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488168" y="5199393"/>
            <a:ext cx="96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gradient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2013003" y="5182730"/>
            <a:ext cx="95733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 smtClean="0">
                <a:solidFill>
                  <a:srgbClr val="C00000"/>
                </a:solidFill>
              </a:rPr>
              <a:t>[23.5, … ]</a:t>
            </a:r>
            <a:endParaRPr lang="en-GB" sz="2600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93841" y="3381329"/>
            <a:ext cx="95733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[</a:t>
            </a:r>
            <a:r>
              <a:rPr lang="en-GB" sz="2600" dirty="0" smtClean="0"/>
              <a:t>0.3, </a:t>
            </a:r>
            <a:r>
              <a:rPr lang="en-GB" sz="2600" dirty="0" smtClean="0">
                <a:solidFill>
                  <a:schemeClr val="accent1"/>
                </a:solidFill>
              </a:rPr>
              <a:t>0.2401</a:t>
            </a:r>
            <a:r>
              <a:rPr lang="en-GB" sz="2600" dirty="0" smtClean="0"/>
              <a:t>, -1.9, 0.22, 0.3, 0.9, -1.7, 1.5, 0.29,…]</a:t>
            </a:r>
            <a:endParaRPr lang="en-GB" sz="2600" dirty="0"/>
          </a:p>
          <a:p>
            <a:r>
              <a:rPr lang="en-GB" sz="2600" b="1" dirty="0" smtClean="0">
                <a:solidFill>
                  <a:srgbClr val="C00000"/>
                </a:solidFill>
              </a:rPr>
              <a:t>					loss 1.2345</a:t>
            </a:r>
            <a:endParaRPr lang="en-GB" sz="2600" dirty="0">
              <a:solidFill>
                <a:srgbClr val="C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73905" y="4273881"/>
            <a:ext cx="8980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smtClean="0"/>
              <a:t>= 0.24 + h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516683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DEF7AAA9-EF5D-4D5B-B30C-F44626F59A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Linear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55989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ular Callout 11"/>
          <p:cNvSpPr/>
          <p:nvPr/>
        </p:nvSpPr>
        <p:spPr>
          <a:xfrm>
            <a:off x="173905" y="4273881"/>
            <a:ext cx="1271771" cy="763135"/>
          </a:xfrm>
          <a:prstGeom prst="wedgeRectCallout">
            <a:avLst>
              <a:gd name="adj1" fmla="val 216519"/>
              <a:gd name="adj2" fmla="val -10844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Numerical gradient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2013003" y="2010757"/>
            <a:ext cx="95733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[</a:t>
            </a:r>
            <a:r>
              <a:rPr lang="en-GB" sz="2600" dirty="0" smtClean="0"/>
              <a:t>0.3,0.24, -1.9, 0.22, 0.3, 0.9, -1.7, 1.5, 0.29,…]</a:t>
            </a:r>
            <a:endParaRPr lang="en-GB" sz="2600" dirty="0"/>
          </a:p>
          <a:p>
            <a:pPr algn="just"/>
            <a:r>
              <a:rPr lang="en-GB" sz="2600" b="1" dirty="0" smtClean="0">
                <a:solidFill>
                  <a:srgbClr val="C00000"/>
                </a:solidFill>
              </a:rPr>
              <a:t>					loss 1.2345</a:t>
            </a:r>
            <a:endParaRPr lang="en-GB" sz="2600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8500" y="220429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6420" y="3504440"/>
            <a:ext cx="1170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 + h</a:t>
            </a:r>
            <a:br>
              <a:rPr lang="en-GB" dirty="0" smtClean="0"/>
            </a:br>
            <a:r>
              <a:rPr lang="en-GB" dirty="0" err="1" smtClean="0"/>
              <a:t>h</a:t>
            </a:r>
            <a:r>
              <a:rPr lang="en-GB" dirty="0" smtClean="0"/>
              <a:t> = 0.0001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488168" y="5199393"/>
            <a:ext cx="96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gradient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2013003" y="5182730"/>
            <a:ext cx="95733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 smtClean="0">
                <a:solidFill>
                  <a:srgbClr val="C00000"/>
                </a:solidFill>
              </a:rPr>
              <a:t>[23.5, (1.2345 – 1.2345)/0.0001, ….]</a:t>
            </a:r>
            <a:endParaRPr lang="en-GB" sz="2600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93841" y="3381329"/>
            <a:ext cx="95733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[</a:t>
            </a:r>
            <a:r>
              <a:rPr lang="en-GB" sz="2600" dirty="0" smtClean="0"/>
              <a:t>0.3001,</a:t>
            </a:r>
            <a:r>
              <a:rPr lang="en-GB" sz="2600" dirty="0" smtClean="0">
                <a:solidFill>
                  <a:schemeClr val="accent1"/>
                </a:solidFill>
              </a:rPr>
              <a:t>0.2401</a:t>
            </a:r>
            <a:r>
              <a:rPr lang="en-GB" sz="2600" dirty="0" smtClean="0"/>
              <a:t>, -1.9, 0.22, 0.3, 0.9, -1.7, 1.5, 0.29,…]</a:t>
            </a:r>
            <a:endParaRPr lang="en-GB" sz="2600" dirty="0"/>
          </a:p>
          <a:p>
            <a:r>
              <a:rPr lang="en-GB" sz="2600" b="1" dirty="0" smtClean="0">
                <a:solidFill>
                  <a:srgbClr val="C00000"/>
                </a:solidFill>
              </a:rPr>
              <a:t>					loss 1.2345</a:t>
            </a:r>
            <a:endParaRPr lang="en-GB" sz="2600" dirty="0">
              <a:solidFill>
                <a:srgbClr val="C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73905" y="4273881"/>
            <a:ext cx="8980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smtClean="0"/>
              <a:t>= 0.24 + h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6299868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Analytical gradient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GB" dirty="0" smtClean="0"/>
                  <a:t>Numerical gradient: slow and approximate</a:t>
                </a:r>
              </a:p>
              <a:p>
                <a:r>
                  <a:rPr lang="en-GB" b="1" dirty="0" smtClean="0"/>
                  <a:t>Analytical gradient. </a:t>
                </a:r>
                <a:r>
                  <a:rPr lang="en-GB" dirty="0" smtClean="0"/>
                  <a:t>Given:</a:t>
                </a:r>
                <a:endParaRPr lang="en-GB" dirty="0"/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r>
                  <a:rPr lang="en-GB" dirty="0" smtClean="0"/>
                  <a:t>, we need to compute </a:t>
                </a: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𝐿</m:t>
                          </m:r>
                        </m:num>
                        <m:den>
                          <m:r>
                            <a:rPr lang="en-GB" i="1" smtClean="0">
                              <a:latin typeface="Cambria Math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𝑊</m:t>
                          </m:r>
                        </m:den>
                      </m:f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  <m:r>
                        <a:rPr lang="en-GB" b="0" i="1" smtClean="0">
                          <a:latin typeface="Cambria Math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GB" b="0" i="1" smtClean="0">
                                  <a:latin typeface="Cambria Math"/>
                                </a:rPr>
                                <m:t>𝑊</m:t>
                              </m:r>
                              <m:r>
                                <a:rPr lang="en-GB" b="0" i="1" smtClean="0"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GB" b="0" i="1" smtClean="0">
                                  <a:latin typeface="Cambria Math"/>
                                </a:rPr>
                                <m:t>𝑊</m:t>
                              </m:r>
                            </m:den>
                          </m:f>
                        </m:e>
                      </m:nary>
                      <m:r>
                        <a:rPr lang="en-GB" b="0" i="1" smtClean="0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/>
                        </a:rPr>
                        <m:t>λ</m:t>
                      </m:r>
                      <m:f>
                        <m:fPr>
                          <m:ctrlPr>
                            <a:rPr lang="en-GB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𝑅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𝑊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GB" i="1" smtClean="0">
                              <a:latin typeface="Cambria Math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r>
                  <a:rPr lang="en-GB" dirty="0" smtClean="0"/>
                  <a:t>and we can use calculus for this!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17" t="-3081" b="-35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74630" y="2993368"/>
                <a:ext cx="4761627" cy="871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𝐿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𝑊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)+</m:t>
                      </m:r>
                      <m:r>
                        <m:rPr>
                          <m:sty m:val="p"/>
                        </m:rPr>
                        <a:rPr lang="el-GR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λ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𝑅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𝑊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630" y="2993368"/>
                <a:ext cx="4761627" cy="87126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632D758A-BDAF-4AB9-8E10-233754196623}"/>
                  </a:ext>
                </a:extLst>
              </p:cNvPr>
              <p:cNvSpPr txBox="1"/>
              <p:nvPr/>
            </p:nvSpPr>
            <p:spPr>
              <a:xfrm>
                <a:off x="6060220" y="3008098"/>
                <a:ext cx="3166251" cy="8394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!=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⁡(0, 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32D758A-BDAF-4AB9-8E10-233754196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220" y="3008098"/>
                <a:ext cx="3166251" cy="83946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32774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Gradient descent</a:t>
            </a:r>
            <a:endParaRPr lang="en-GB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790492" y="1665690"/>
            <a:ext cx="5419477" cy="1077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  <a:cs typeface="Arial" pitchFamily="34" charset="0"/>
              </a:rPr>
              <a:t>while True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  <a:t>: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  <a:t>   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  <a:t>W_gradient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  <a:t> =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  <a:t>compute_gradient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  <a:t>loss_func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  <a:t>, data, W)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  <a:t>    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  <a:cs typeface="Arial" pitchFamily="34" charset="0"/>
              </a:rPr>
              <a:t># update parameters</a:t>
            </a:r>
            <a:b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  <a:cs typeface="Arial" pitchFamily="34" charset="0"/>
              </a:rPr>
              <a:t>   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  <a:t>W += -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  <a:t>lr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  <a:t>*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  <a:t>W_gradient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2" descr="Stochastic Gradient Descent. Ever wondered of a problem which… | by Harshit  Dawar | Analytics Vidhya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333" y="2074100"/>
            <a:ext cx="5098777" cy="316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https://cs231n.github.io/assets/nn3/learningrates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40" y="2914650"/>
            <a:ext cx="4371975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762888" y="6452733"/>
            <a:ext cx="3250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Example adapted from: </a:t>
            </a:r>
            <a:r>
              <a:rPr lang="en-GB" sz="1200" dirty="0">
                <a:hlinkClick r:id="rId4"/>
              </a:rPr>
              <a:t>https://cs231n.github.io</a:t>
            </a:r>
            <a:r>
              <a:rPr lang="en-GB" sz="1200" dirty="0" smtClean="0">
                <a:hlinkClick r:id="rId4"/>
              </a:rPr>
              <a:t>/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5081467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Mini-batch gradient descent</a:t>
            </a:r>
            <a:endParaRPr lang="en-GB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76631" y="4150607"/>
            <a:ext cx="10515600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  <a:cs typeface="Arial" pitchFamily="34" charset="0"/>
              </a:rPr>
              <a:t>while True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  <a:t>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rgbClr val="080808"/>
                </a:solidFill>
                <a:latin typeface="JetBrains Mono"/>
                <a:cs typeface="Arial" pitchFamily="34" charset="0"/>
              </a:rPr>
              <a:t> </a:t>
            </a:r>
            <a:r>
              <a:rPr lang="en-US" sz="1600" dirty="0" smtClean="0">
                <a:solidFill>
                  <a:srgbClr val="080808"/>
                </a:solidFill>
                <a:latin typeface="JetBrains Mono"/>
                <a:cs typeface="Arial" pitchFamily="34" charset="0"/>
              </a:rPr>
              <a:t>   batch = </a:t>
            </a:r>
            <a:r>
              <a:rPr lang="en-US" sz="1600" dirty="0" err="1" smtClean="0">
                <a:solidFill>
                  <a:srgbClr val="080808"/>
                </a:solidFill>
                <a:latin typeface="JetBrains Mono"/>
                <a:cs typeface="Arial" pitchFamily="34" charset="0"/>
              </a:rPr>
              <a:t>sample_batch</a:t>
            </a:r>
            <a:r>
              <a:rPr lang="en-US" sz="1600" dirty="0" smtClean="0">
                <a:solidFill>
                  <a:srgbClr val="080808"/>
                </a:solidFill>
                <a:latin typeface="JetBrains Mono"/>
                <a:cs typeface="Arial" pitchFamily="34" charset="0"/>
              </a:rPr>
              <a:t>(data)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  <a:t/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  <a:t>   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  <a:t>W_gradient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  <a:t> =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  <a:t>compute_gradient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  <a:t>loss_func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  <a:t>, batch, W)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  <a:t>    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  <a:cs typeface="Arial" pitchFamily="34" charset="0"/>
              </a:rPr>
              <a:t># update parameters</a:t>
            </a:r>
            <a:b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  <a:cs typeface="Arial" pitchFamily="34" charset="0"/>
              </a:rPr>
              <a:t>   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  <a:t>W += -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  <a:t>lr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  <a:t>*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  <a:t>W_gradient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4543" y="1749287"/>
            <a:ext cx="111397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 smtClean="0"/>
              <a:t>Gradient descent is infeasible to compute if we have a large dataset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GB" sz="3000" dirty="0" smtClean="0"/>
              <a:t>Update the weights using a </a:t>
            </a:r>
            <a:r>
              <a:rPr lang="en-GB" sz="3000" b="1" dirty="0" smtClean="0"/>
              <a:t>mini-batch </a:t>
            </a:r>
            <a:r>
              <a:rPr lang="en-GB" sz="3000" dirty="0" smtClean="0"/>
              <a:t>of examples 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GB" sz="3000" dirty="0" smtClean="0"/>
              <a:t>Common sizes for the batch: 32, 64, 128</a:t>
            </a:r>
          </a:p>
          <a:p>
            <a:endParaRPr lang="en-GB" sz="3000" dirty="0"/>
          </a:p>
        </p:txBody>
      </p:sp>
    </p:spTree>
    <p:extLst>
      <p:ext uri="{BB962C8B-B14F-4D97-AF65-F5344CB8AC3E}">
        <p14:creationId xmlns:p14="http://schemas.microsoft.com/office/powerpoint/2010/main" val="16044684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0C68F9-0CC4-4765-B868-1748707B4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did we learn today?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D082559-6797-4B73-A4CA-E1C389019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Score function</a:t>
            </a:r>
          </a:p>
          <a:p>
            <a:r>
              <a:rPr lang="en-GB" dirty="0" smtClean="0"/>
              <a:t>Loss function</a:t>
            </a:r>
          </a:p>
          <a:p>
            <a:pPr lvl="1"/>
            <a:r>
              <a:rPr lang="en-GB" dirty="0" smtClean="0"/>
              <a:t>Hinge loss</a:t>
            </a:r>
          </a:p>
          <a:p>
            <a:pPr lvl="1"/>
            <a:r>
              <a:rPr lang="en-GB" dirty="0" err="1" smtClean="0"/>
              <a:t>Softmax</a:t>
            </a:r>
            <a:r>
              <a:rPr lang="en-GB" dirty="0" smtClean="0"/>
              <a:t> loss</a:t>
            </a:r>
          </a:p>
          <a:p>
            <a:r>
              <a:rPr lang="en-GB" dirty="0" smtClean="0"/>
              <a:t>Regularization</a:t>
            </a:r>
          </a:p>
          <a:p>
            <a:r>
              <a:rPr lang="en-GB" dirty="0" smtClean="0"/>
              <a:t>Optimization</a:t>
            </a:r>
          </a:p>
          <a:p>
            <a:pPr lvl="1"/>
            <a:r>
              <a:rPr lang="en-GB" dirty="0" smtClean="0"/>
              <a:t>Gradient descent</a:t>
            </a:r>
          </a:p>
          <a:p>
            <a:pPr lvl="1"/>
            <a:r>
              <a:rPr lang="en-GB" dirty="0" smtClean="0"/>
              <a:t>Mini batch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11008174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37834C-D140-4C94-92A1-D8B62353E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Recommended </a:t>
            </a:r>
            <a:r>
              <a:rPr lang="en-GB" dirty="0" smtClean="0"/>
              <a:t>resources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F02A204-74FD-4ABA-A726-3423CE70D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GB" sz="3200" dirty="0">
                <a:hlinkClick r:id="rId2"/>
              </a:rPr>
              <a:t>https://cs231n.github.io/linear-classify/#</a:t>
            </a:r>
            <a:r>
              <a:rPr lang="en-GB" sz="3200" dirty="0" smtClean="0">
                <a:hlinkClick r:id="rId2"/>
              </a:rPr>
              <a:t>intro</a:t>
            </a:r>
            <a:endParaRPr lang="en-GB" sz="3200" dirty="0" smtClean="0"/>
          </a:p>
          <a:p>
            <a:pPr marL="228600" lvl="1">
              <a:spcBef>
                <a:spcPts val="1000"/>
              </a:spcBef>
            </a:pPr>
            <a:r>
              <a:rPr lang="en-GB" sz="3200" dirty="0" smtClean="0"/>
              <a:t>Loss functions (Andrew Ng`s great explanations):</a:t>
            </a:r>
          </a:p>
          <a:p>
            <a:pPr marL="685800" lvl="2">
              <a:spcBef>
                <a:spcPts val="1000"/>
              </a:spcBef>
            </a:pPr>
            <a:r>
              <a:rPr lang="en-GB" dirty="0" smtClean="0"/>
              <a:t> </a:t>
            </a:r>
            <a:r>
              <a:rPr lang="en-GB" dirty="0" smtClean="0">
                <a:hlinkClick r:id="rId3"/>
              </a:rPr>
              <a:t>https</a:t>
            </a:r>
            <a:r>
              <a:rPr lang="en-GB" dirty="0">
                <a:hlinkClick r:id="rId3"/>
              </a:rPr>
              <a:t>://www.youtube.com/watch?v=LLux1SW--</a:t>
            </a:r>
            <a:r>
              <a:rPr lang="en-GB" dirty="0" smtClean="0">
                <a:hlinkClick r:id="rId3"/>
              </a:rPr>
              <a:t>oM</a:t>
            </a:r>
          </a:p>
          <a:p>
            <a:pPr marL="685800" lvl="2">
              <a:spcBef>
                <a:spcPts val="1000"/>
              </a:spcBef>
            </a:pPr>
            <a:r>
              <a:rPr lang="en-GB" dirty="0">
                <a:hlinkClick r:id="rId3"/>
              </a:rPr>
              <a:t>https://www.youtube.com/watch?v=ueO_Ph0Pyqk</a:t>
            </a:r>
          </a:p>
          <a:p>
            <a:r>
              <a:rPr lang="en-GB" dirty="0" smtClean="0">
                <a:hlinkClick r:id="rId3"/>
              </a:rPr>
              <a:t>www.coursera.org</a:t>
            </a:r>
            <a:r>
              <a:rPr lang="en-GB" dirty="0" smtClean="0"/>
              <a:t>  </a:t>
            </a:r>
            <a:r>
              <a:rPr lang="en-GB" dirty="0"/>
              <a:t>– Deep Learning specialization: Neural Networks and Deep Learning (week 1 and 2</a:t>
            </a:r>
            <a:r>
              <a:rPr lang="en-GB" dirty="0" smtClean="0"/>
              <a:t>)</a:t>
            </a:r>
            <a:endParaRPr lang="en-GB" dirty="0" smtClean="0">
              <a:hlinkClick r:id="rId2"/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5931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Linear classification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41336"/>
            <a:ext cx="10515600" cy="4842343"/>
          </a:xfrm>
        </p:spPr>
        <p:txBody>
          <a:bodyPr/>
          <a:lstStyle/>
          <a:p>
            <a:r>
              <a:rPr lang="en-GB" dirty="0" smtClean="0"/>
              <a:t>Define a function which maps image pixels to class scores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4034DCE-BF74-4CAB-B729-09144094A5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907" y="3929765"/>
            <a:ext cx="1739516" cy="17395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589B8447-D000-4F2A-973F-4ADEC2FFB9BE}"/>
                  </a:ext>
                </a:extLst>
              </p:cNvPr>
              <p:cNvSpPr txBox="1"/>
              <p:nvPr/>
            </p:nvSpPr>
            <p:spPr>
              <a:xfrm>
                <a:off x="3411110" y="2445187"/>
                <a:ext cx="499342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GB" sz="32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32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GB" sz="3200" b="0" i="1" smtClean="0">
                                  <a:latin typeface="Cambria Math"/>
                                </a:rPr>
                                <m:t>𝑊</m:t>
                              </m:r>
                              <m:r>
                                <a:rPr lang="en-GB" sz="3200" b="0" i="1" smtClean="0"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GB" sz="32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</m:d>
                          <m:r>
                            <a:rPr lang="en-GB" sz="3200" b="0" i="1" smtClean="0">
                              <a:latin typeface="Cambria Math"/>
                            </a:rPr>
                            <m:t>= 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/>
                            </a:rPr>
                            <m:t> </m:t>
                          </m:r>
                        </m:sup>
                      </m:sSup>
                      <m:sSub>
                        <m:sSubPr>
                          <m:ctrlPr>
                            <a:rPr lang="en-GB" sz="3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89B8447-D000-4F2A-973F-4ADEC2FFB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110" y="2445187"/>
                <a:ext cx="4993420" cy="49244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882101" y="4235207"/>
                <a:ext cx="24225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 smtClean="0"/>
                  <a:t>Classifier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GB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1">
                              <a:latin typeface="Cambria Math"/>
                            </a:rPr>
                            <m:t>,</m:t>
                          </m:r>
                          <m:r>
                            <a:rPr lang="en-GB" i="1">
                              <a:latin typeface="Cambria Math"/>
                            </a:rPr>
                            <m:t>𝑊</m:t>
                          </m:r>
                          <m:r>
                            <a:rPr lang="en-GB" i="1">
                              <a:latin typeface="Cambria Math"/>
                            </a:rPr>
                            <m:t>, </m:t>
                          </m:r>
                          <m:r>
                            <a:rPr lang="en-GB" i="1">
                              <a:latin typeface="Cambria Math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101" y="4235207"/>
                <a:ext cx="2422578" cy="646331"/>
              </a:xfrm>
              <a:prstGeom prst="rect">
                <a:avLst/>
              </a:prstGeom>
              <a:blipFill rotWithShape="1">
                <a:blip r:embed="rId4"/>
                <a:stretch>
                  <a:fillRect t="-4717" b="-66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>
          <a:xfrm>
            <a:off x="3665551" y="4558372"/>
            <a:ext cx="6917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474227" y="4558372"/>
            <a:ext cx="6917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104243" y="4373706"/>
            <a:ext cx="1470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 class scores</a:t>
            </a:r>
            <a:endParaRPr lang="en-GB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5828306" y="2937630"/>
            <a:ext cx="469127" cy="3860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303520" y="3323645"/>
            <a:ext cx="91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weights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8056127" y="3323645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bias</a:t>
            </a:r>
            <a:endParaRPr lang="en-GB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7943352" y="2937630"/>
            <a:ext cx="336867" cy="3368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95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4413A91-DED0-46C9-93D1-E20EC271AA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553" y="3397646"/>
            <a:ext cx="1800000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8050CEF2-F896-496D-AB90-4312189610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369" y="1810332"/>
            <a:ext cx="1831917" cy="18319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94413A91-DED0-46C9-93D1-E20EC271AA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238" y="588693"/>
            <a:ext cx="1800000" cy="18000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97D14B6A-6C5F-464A-8358-3B7F9846CA21}"/>
              </a:ext>
            </a:extLst>
          </p:cNvPr>
          <p:cNvGrpSpPr/>
          <p:nvPr/>
        </p:nvGrpSpPr>
        <p:grpSpPr>
          <a:xfrm>
            <a:off x="6411238" y="589580"/>
            <a:ext cx="1800000" cy="1800000"/>
            <a:chOff x="4184573" y="5053040"/>
            <a:chExt cx="1440000" cy="1440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xmlns="" id="{C91CF540-6FF5-4E03-A3B5-44311689D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4573" y="5053040"/>
              <a:ext cx="1440000" cy="1440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3F7A93A2-09B1-4654-BA0E-9A4080B30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4573" y="5053040"/>
              <a:ext cx="1440000" cy="1440000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FEA2BC4F-5F85-4A0D-818C-92F2CF59EC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553" y="3397646"/>
            <a:ext cx="1800000" cy="18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843FF1-4070-44E5-A333-CB0F07CAA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/>
              <a:t>Image representation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2592267D-2DB1-4337-998F-6161DC763085}"/>
              </a:ext>
            </a:extLst>
          </p:cNvPr>
          <p:cNvGrpSpPr/>
          <p:nvPr/>
        </p:nvGrpSpPr>
        <p:grpSpPr>
          <a:xfrm>
            <a:off x="1041244" y="1120248"/>
            <a:ext cx="3111389" cy="3124127"/>
            <a:chOff x="590104" y="1654873"/>
            <a:chExt cx="3111389" cy="312412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D4034DCE-BF74-4CAB-B729-09144094A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493" y="2079000"/>
              <a:ext cx="2700000" cy="27000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B5782173-E798-460E-A861-63FF04F30528}"/>
                </a:ext>
              </a:extLst>
            </p:cNvPr>
            <p:cNvSpPr txBox="1"/>
            <p:nvPr/>
          </p:nvSpPr>
          <p:spPr>
            <a:xfrm>
              <a:off x="2264337" y="1654873"/>
              <a:ext cx="349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1971F828-0C3A-4B97-8526-2998C57A9471}"/>
                </a:ext>
              </a:extLst>
            </p:cNvPr>
            <p:cNvSpPr txBox="1"/>
            <p:nvPr/>
          </p:nvSpPr>
          <p:spPr>
            <a:xfrm>
              <a:off x="590104" y="3192133"/>
              <a:ext cx="2838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h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BFFEF7C-D520-46F1-B9AF-A6B95D346A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369" y="1810332"/>
            <a:ext cx="1800000" cy="1800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E365FADA-350C-4A4B-A775-076F8AC32734}"/>
              </a:ext>
            </a:extLst>
          </p:cNvPr>
          <p:cNvSpPr txBox="1"/>
          <p:nvPr/>
        </p:nvSpPr>
        <p:spPr>
          <a:xfrm>
            <a:off x="6525551" y="2060169"/>
            <a:ext cx="49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red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1C1F963B-9810-486E-9FBC-B5154B2BC63F}"/>
              </a:ext>
            </a:extLst>
          </p:cNvPr>
          <p:cNvSpPr txBox="1"/>
          <p:nvPr/>
        </p:nvSpPr>
        <p:spPr>
          <a:xfrm>
            <a:off x="7190477" y="1304914"/>
            <a:ext cx="723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green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A228F9AE-4DB7-415C-8482-500062334440}"/>
              </a:ext>
            </a:extLst>
          </p:cNvPr>
          <p:cNvSpPr txBox="1"/>
          <p:nvPr/>
        </p:nvSpPr>
        <p:spPr>
          <a:xfrm>
            <a:off x="7781196" y="707575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blue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20ABB12D-CF41-457E-933D-1BBA2EB980AA}"/>
              </a:ext>
            </a:extLst>
          </p:cNvPr>
          <p:cNvSpPr txBox="1"/>
          <p:nvPr/>
        </p:nvSpPr>
        <p:spPr>
          <a:xfrm>
            <a:off x="8617369" y="1304914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A9E4D96-D720-4413-8D97-351F0D844050}"/>
              </a:ext>
            </a:extLst>
          </p:cNvPr>
          <p:cNvSpPr txBox="1"/>
          <p:nvPr/>
        </p:nvSpPr>
        <p:spPr>
          <a:xfrm>
            <a:off x="7268348" y="3026840"/>
            <a:ext cx="283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</a:t>
            </a:r>
          </a:p>
        </p:txBody>
      </p:sp>
      <p:graphicFrame>
        <p:nvGraphicFramePr>
          <p:cNvPr id="43" name="Table 43">
            <a:extLst>
              <a:ext uri="{FF2B5EF4-FFF2-40B4-BE49-F238E27FC236}">
                <a16:creationId xmlns:a16="http://schemas.microsoft.com/office/drawing/2014/main" xmlns="" id="{6DAB413F-16D1-45AD-B579-B72DCE18D1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775523"/>
              </p:ext>
            </p:extLst>
          </p:nvPr>
        </p:nvGraphicFramePr>
        <p:xfrm>
          <a:off x="4030853" y="5504122"/>
          <a:ext cx="3600000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47796668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27198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72985309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375255518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xmlns="" val="63821243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320666446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30541105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53746106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998849040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 ……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06468086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E1D26634-7752-4063-816C-93FB51A9160D}"/>
              </a:ext>
            </a:extLst>
          </p:cNvPr>
          <p:cNvSpPr txBox="1"/>
          <p:nvPr/>
        </p:nvSpPr>
        <p:spPr>
          <a:xfrm>
            <a:off x="4271901" y="6064847"/>
            <a:ext cx="3117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w*h*3 values between [0, 255]</a:t>
            </a:r>
          </a:p>
        </p:txBody>
      </p:sp>
      <p:sp>
        <p:nvSpPr>
          <p:cNvPr id="3" name="Left Brace 2"/>
          <p:cNvSpPr/>
          <p:nvPr/>
        </p:nvSpPr>
        <p:spPr>
          <a:xfrm rot="16200000">
            <a:off x="5788555" y="1428650"/>
            <a:ext cx="246491" cy="725954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9891423" y="5315050"/>
            <a:ext cx="1685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/>
              <a:t>Flatten the image to a 1D array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2879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Linear classification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41336"/>
            <a:ext cx="10515600" cy="4842343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CIFAR 10 example: </a:t>
            </a:r>
          </a:p>
          <a:p>
            <a:pPr lvl="1"/>
            <a:r>
              <a:rPr lang="en-GB" dirty="0" smtClean="0"/>
              <a:t>3 channel images, 32x32 pixels</a:t>
            </a:r>
          </a:p>
          <a:p>
            <a:pPr lvl="1"/>
            <a:r>
              <a:rPr lang="en-GB" dirty="0" smtClean="0"/>
              <a:t>N = 10 class scores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4034DCE-BF74-4CAB-B729-09144094A5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907" y="3929765"/>
            <a:ext cx="1739516" cy="17395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589B8447-D000-4F2A-973F-4ADEC2FFB9BE}"/>
                  </a:ext>
                </a:extLst>
              </p:cNvPr>
              <p:cNvSpPr txBox="1"/>
              <p:nvPr/>
            </p:nvSpPr>
            <p:spPr>
              <a:xfrm>
                <a:off x="4508389" y="3218517"/>
                <a:ext cx="499342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GB" sz="3200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GB" sz="32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32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GB" sz="3200" b="0" i="1" smtClean="0">
                                  <a:latin typeface="Cambria Math"/>
                                </a:rPr>
                                <m:t>𝑊</m:t>
                              </m:r>
                              <m:r>
                                <a:rPr lang="en-GB" sz="3200" b="0" i="1" smtClean="0"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GB" sz="32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</m:d>
                          <m:r>
                            <a:rPr lang="en-GB" sz="3200" b="0" i="1" smtClean="0">
                              <a:latin typeface="Cambria Math"/>
                            </a:rPr>
                            <m:t>= 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/>
                            </a:rPr>
                            <m:t> </m:t>
                          </m:r>
                        </m:sup>
                      </m:sSup>
                      <m:sSub>
                        <m:sSubPr>
                          <m:ctrlPr>
                            <a:rPr lang="en-GB" sz="3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89B8447-D000-4F2A-973F-4ADEC2FFB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389" y="3218517"/>
                <a:ext cx="4993420" cy="49244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882101" y="4235207"/>
                <a:ext cx="24225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 smtClean="0"/>
                  <a:t>Classifier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GB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1">
                              <a:latin typeface="Cambria Math"/>
                            </a:rPr>
                            <m:t>,</m:t>
                          </m:r>
                          <m:r>
                            <a:rPr lang="en-GB" i="1">
                              <a:latin typeface="Cambria Math"/>
                            </a:rPr>
                            <m:t>𝑊</m:t>
                          </m:r>
                          <m:r>
                            <a:rPr lang="en-GB" i="1">
                              <a:latin typeface="Cambria Math"/>
                            </a:rPr>
                            <m:t>, </m:t>
                          </m:r>
                          <m:r>
                            <a:rPr lang="en-GB" i="1">
                              <a:latin typeface="Cambria Math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101" y="4235207"/>
                <a:ext cx="2422578" cy="646331"/>
              </a:xfrm>
              <a:prstGeom prst="rect">
                <a:avLst/>
              </a:prstGeom>
              <a:blipFill rotWithShape="1">
                <a:blip r:embed="rId4"/>
                <a:stretch>
                  <a:fillRect t="-4717" b="-66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>
          <a:xfrm>
            <a:off x="3665551" y="4558372"/>
            <a:ext cx="6917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474227" y="4558372"/>
            <a:ext cx="6917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104243" y="4373706"/>
            <a:ext cx="1470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 class scores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1040793" y="5913984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 = 32x32x3 = 3072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9501809" y="4983682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 = 10 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849591" y="2230341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x</a:t>
            </a:r>
            <a:r>
              <a:rPr lang="en-GB" sz="1400" baseline="-25000" dirty="0" smtClean="0"/>
              <a:t>i</a:t>
            </a:r>
            <a:r>
              <a:rPr lang="en-GB" dirty="0" smtClean="0"/>
              <a:t> </a:t>
            </a:r>
            <a:r>
              <a:rPr lang="en-GB" dirty="0" smtClean="0">
                <a:latin typeface="verdana"/>
              </a:rPr>
              <a:t>∈ </a:t>
            </a:r>
            <a:r>
              <a:rPr lang="en-GB" dirty="0" smtClean="0"/>
              <a:t>ℝ</a:t>
            </a:r>
            <a:r>
              <a:rPr lang="en-GB" baseline="30000" dirty="0" smtClean="0"/>
              <a:t>D</a:t>
            </a:r>
            <a:endParaRPr lang="en-GB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886200" y="3818414"/>
          <a:ext cx="4419600" cy="365760"/>
        </p:xfrm>
        <a:graphic>
          <a:graphicData uri="http://schemas.openxmlformats.org/drawingml/2006/table">
            <a:tbl>
              <a:tblPr/>
              <a:tblGrid>
                <a:gridCol w="4419600"/>
              </a:tblGrid>
              <a:tr h="0">
                <a:tc>
                  <a:txBody>
                    <a:bodyPr/>
                    <a:lstStyle/>
                    <a:p>
                      <a:pPr fontAlgn="t"/>
                      <a:endParaRPr lang="en-GB" dirty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2051646" y="3172350"/>
            <a:ext cx="22733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i="1" dirty="0" smtClean="0"/>
              <a:t>f:</a:t>
            </a:r>
            <a:r>
              <a:rPr lang="en-GB" sz="3200" i="1" dirty="0" smtClean="0">
                <a:latin typeface="verdana"/>
              </a:rPr>
              <a:t> </a:t>
            </a:r>
            <a:r>
              <a:rPr lang="en-GB" sz="3200" i="1" dirty="0" smtClean="0"/>
              <a:t>ℝ</a:t>
            </a:r>
            <a:r>
              <a:rPr lang="en-GB" sz="3200" i="1" baseline="30000" dirty="0" smtClean="0"/>
              <a:t>D </a:t>
            </a:r>
            <a:r>
              <a:rPr lang="en-GB" sz="3200" i="1" dirty="0" smtClean="0"/>
              <a:t>→ ℝ</a:t>
            </a:r>
            <a:r>
              <a:rPr lang="en-GB" sz="3200" i="1" baseline="30000" dirty="0" smtClean="0"/>
              <a:t>N </a:t>
            </a:r>
            <a:r>
              <a:rPr lang="en-GB" sz="3200" i="1" dirty="0" smtClean="0"/>
              <a:t> </a:t>
            </a:r>
            <a:endParaRPr lang="en-GB" sz="3200" i="1" dirty="0"/>
          </a:p>
        </p:txBody>
      </p:sp>
    </p:spTree>
    <p:extLst>
      <p:ext uri="{BB962C8B-B14F-4D97-AF65-F5344CB8AC3E}">
        <p14:creationId xmlns:p14="http://schemas.microsoft.com/office/powerpoint/2010/main" val="81901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499D364B5CBC4F8CB61B7C9DD82C50" ma:contentTypeVersion="2" ma:contentTypeDescription="Create a new document." ma:contentTypeScope="" ma:versionID="82f5f4d919f5199148ba6f3e9acc9f09">
  <xsd:schema xmlns:xsd="http://www.w3.org/2001/XMLSchema" xmlns:xs="http://www.w3.org/2001/XMLSchema" xmlns:p="http://schemas.microsoft.com/office/2006/metadata/properties" xmlns:ns2="003519e6-1151-47e3-af62-b6c7058ddb98" targetNamespace="http://schemas.microsoft.com/office/2006/metadata/properties" ma:root="true" ma:fieldsID="cbd0a4982075ec02ed8e17f4f7bf3e06" ns2:_="">
    <xsd:import namespace="003519e6-1151-47e3-af62-b6c7058ddb9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3519e6-1151-47e3-af62-b6c7058ddb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3E8AE8C-BE1E-4028-A657-D603D4D529D1}"/>
</file>

<file path=customXml/itemProps2.xml><?xml version="1.0" encoding="utf-8"?>
<ds:datastoreItem xmlns:ds="http://schemas.openxmlformats.org/officeDocument/2006/customXml" ds:itemID="{5ECA9020-9663-497A-9CC7-3C336C65671E}"/>
</file>

<file path=customXml/itemProps3.xml><?xml version="1.0" encoding="utf-8"?>
<ds:datastoreItem xmlns:ds="http://schemas.openxmlformats.org/officeDocument/2006/customXml" ds:itemID="{CECD8AAF-FE85-4912-8E09-86A415D7724D}"/>
</file>

<file path=docProps/app.xml><?xml version="1.0" encoding="utf-8"?>
<Properties xmlns="http://schemas.openxmlformats.org/officeDocument/2006/extended-properties" xmlns:vt="http://schemas.openxmlformats.org/officeDocument/2006/docPropsVTypes">
  <TotalTime>5756</TotalTime>
  <Words>4282</Words>
  <Application>Microsoft Office PowerPoint</Application>
  <PresentationFormat>Custom</PresentationFormat>
  <Paragraphs>677</Paragraphs>
  <Slides>65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7" baseType="lpstr">
      <vt:lpstr>Office Theme</vt:lpstr>
      <vt:lpstr>Document</vt:lpstr>
      <vt:lpstr>Computer vision and deep learning</vt:lpstr>
      <vt:lpstr>Today’s agenda</vt:lpstr>
      <vt:lpstr>Image classification I</vt:lpstr>
      <vt:lpstr>Image classification II</vt:lpstr>
      <vt:lpstr>Classification challenges</vt:lpstr>
      <vt:lpstr>Linear classification</vt:lpstr>
      <vt:lpstr>Linear classification</vt:lpstr>
      <vt:lpstr>Image representation</vt:lpstr>
      <vt:lpstr>Linear classification</vt:lpstr>
      <vt:lpstr>Linear classification</vt:lpstr>
      <vt:lpstr>Linear classification</vt:lpstr>
      <vt:lpstr>Linear classification</vt:lpstr>
      <vt:lpstr>Linear classification - simplified example</vt:lpstr>
      <vt:lpstr>Linear classification – implementation hints The bias trick</vt:lpstr>
      <vt:lpstr>Linear classification – implementation hints The bias trick</vt:lpstr>
      <vt:lpstr>Linear classification - simplified example</vt:lpstr>
      <vt:lpstr>Linear classification – visual interpretation</vt:lpstr>
      <vt:lpstr>Linear classification – geometric interpretation</vt:lpstr>
      <vt:lpstr>Linear classification</vt:lpstr>
      <vt:lpstr>Next steps</vt:lpstr>
      <vt:lpstr>Loss function</vt:lpstr>
      <vt:lpstr>Example – hinge loss or SVM loss</vt:lpstr>
      <vt:lpstr>Example – hinge loss</vt:lpstr>
      <vt:lpstr>Example – hinge loss</vt:lpstr>
      <vt:lpstr>Example – hinge loss</vt:lpstr>
      <vt:lpstr>Example – hinge loss</vt:lpstr>
      <vt:lpstr>Example – hinge loss</vt:lpstr>
      <vt:lpstr>Example – hinge loss</vt:lpstr>
      <vt:lpstr>Example – hinge loss</vt:lpstr>
      <vt:lpstr>Example – hinge loss</vt:lpstr>
      <vt:lpstr>Hinge loss</vt:lpstr>
      <vt:lpstr>Hinge loss</vt:lpstr>
      <vt:lpstr>Hinge loss</vt:lpstr>
      <vt:lpstr>Regularization</vt:lpstr>
      <vt:lpstr>Regularization</vt:lpstr>
      <vt:lpstr>Regularization</vt:lpstr>
      <vt:lpstr>Regularization</vt:lpstr>
      <vt:lpstr>Regularization</vt:lpstr>
      <vt:lpstr>Regularization</vt:lpstr>
      <vt:lpstr>Regularization</vt:lpstr>
      <vt:lpstr>Example – softmax classifier</vt:lpstr>
      <vt:lpstr>Example – softmax classifier</vt:lpstr>
      <vt:lpstr>Example – softmax classifier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Optimization</vt:lpstr>
      <vt:lpstr>PowerPoint Presentation</vt:lpstr>
      <vt:lpstr>Follow the slope</vt:lpstr>
      <vt:lpstr>Follow the slope</vt:lpstr>
      <vt:lpstr>Follow the slope</vt:lpstr>
      <vt:lpstr>Numerical gradient</vt:lpstr>
      <vt:lpstr>Numerical gradient</vt:lpstr>
      <vt:lpstr>Numerical gradient</vt:lpstr>
      <vt:lpstr>Numerical gradient</vt:lpstr>
      <vt:lpstr>Numerical gradient</vt:lpstr>
      <vt:lpstr>Analytical gradient</vt:lpstr>
      <vt:lpstr>Gradient descent</vt:lpstr>
      <vt:lpstr>Mini-batch gradient descent</vt:lpstr>
      <vt:lpstr>What did we learn today?</vt:lpstr>
      <vt:lpstr>Recommended resources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borza_diana@yahoo.com</dc:creator>
  <cp:lastModifiedBy>diana</cp:lastModifiedBy>
  <cp:revision>196</cp:revision>
  <dcterms:created xsi:type="dcterms:W3CDTF">2020-09-25T07:57:42Z</dcterms:created>
  <dcterms:modified xsi:type="dcterms:W3CDTF">2021-10-12T13:44:51Z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0x01010027499D364B5CBC4F8CB61B7C9DD82C50</vt:lpwstr>
  </property>
</Properties>
</file>